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42"/>
  </p:notesMasterIdLst>
  <p:sldIdLst>
    <p:sldId id="256" r:id="rId2"/>
    <p:sldId id="257" r:id="rId3"/>
    <p:sldId id="277" r:id="rId4"/>
    <p:sldId id="278" r:id="rId5"/>
    <p:sldId id="280" r:id="rId6"/>
    <p:sldId id="279" r:id="rId7"/>
    <p:sldId id="281" r:id="rId8"/>
    <p:sldId id="282" r:id="rId9"/>
    <p:sldId id="283" r:id="rId10"/>
    <p:sldId id="285" r:id="rId11"/>
    <p:sldId id="284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7" r:id="rId22"/>
    <p:sldId id="298" r:id="rId23"/>
    <p:sldId id="300" r:id="rId24"/>
    <p:sldId id="301" r:id="rId25"/>
    <p:sldId id="302" r:id="rId26"/>
    <p:sldId id="303" r:id="rId27"/>
    <p:sldId id="304" r:id="rId28"/>
    <p:sldId id="305" r:id="rId29"/>
    <p:sldId id="299" r:id="rId30"/>
    <p:sldId id="306" r:id="rId31"/>
    <p:sldId id="307" r:id="rId32"/>
    <p:sldId id="308" r:id="rId33"/>
    <p:sldId id="309" r:id="rId34"/>
    <p:sldId id="310" r:id="rId35"/>
    <p:sldId id="311" r:id="rId36"/>
    <p:sldId id="312" r:id="rId37"/>
    <p:sldId id="313" r:id="rId38"/>
    <p:sldId id="314" r:id="rId39"/>
    <p:sldId id="315" r:id="rId40"/>
    <p:sldId id="316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4279B9-C8F3-466B-BC51-CD8DCDB8ADB8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EC47B-167D-422B-B384-5418249CD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930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96584-D253-41D2-A953-913994DD56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0449 Recitation 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70D8D6-E39C-4D2F-898E-5DB761A852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Gordon Lu</a:t>
            </a:r>
          </a:p>
        </p:txBody>
      </p:sp>
    </p:spTree>
    <p:extLst>
      <p:ext uri="{BB962C8B-B14F-4D97-AF65-F5344CB8AC3E}">
        <p14:creationId xmlns:p14="http://schemas.microsoft.com/office/powerpoint/2010/main" val="698966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F47E20B-1205-4238-A82B-90EF577F3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13567AC-EB9A-47A9-B6EC-B5BDB73B1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3464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D2FFCB-6F0E-45C7-A804-A4675840F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15" y="769545"/>
            <a:ext cx="5952765" cy="3263119"/>
          </a:xfrm>
          <a:noFill/>
          <a:ln>
            <a:solidFill>
              <a:schemeClr val="bg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The Compiler</a:t>
            </a:r>
          </a:p>
        </p:txBody>
      </p:sp>
      <p:pic>
        <p:nvPicPr>
          <p:cNvPr id="6" name="Graphic 5" descr="Gears">
            <a:extLst>
              <a:ext uri="{FF2B5EF4-FFF2-40B4-BE49-F238E27FC236}">
                <a16:creationId xmlns:a16="http://schemas.microsoft.com/office/drawing/2014/main" id="{EA1D1D48-83A4-44B4-A2B6-F564720F88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8129008" y="1638804"/>
            <a:ext cx="3419524" cy="341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218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A7C24-8B16-4E03-A9AD-03D0818A1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that really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ADD66-C0F8-4F60-B883-EE78E6689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you’re interested in this stuff, take CS 1622, </a:t>
            </a:r>
            <a:r>
              <a:rPr lang="en-US" dirty="0" err="1"/>
              <a:t>Dr.Petrucci</a:t>
            </a:r>
            <a:r>
              <a:rPr lang="en-US" dirty="0"/>
              <a:t> teaches it!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1EB35B-A67B-4892-A655-4154A522303B}"/>
              </a:ext>
            </a:extLst>
          </p:cNvPr>
          <p:cNvSpPr/>
          <p:nvPr/>
        </p:nvSpPr>
        <p:spPr>
          <a:xfrm rot="5400000">
            <a:off x="2726600" y="3258002"/>
            <a:ext cx="498764" cy="1489693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C21478-8A32-4622-9263-B85F6FE608AB}"/>
              </a:ext>
            </a:extLst>
          </p:cNvPr>
          <p:cNvSpPr txBox="1"/>
          <p:nvPr/>
        </p:nvSpPr>
        <p:spPr>
          <a:xfrm>
            <a:off x="2554058" y="3818182"/>
            <a:ext cx="1072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Code.c</a:t>
            </a:r>
            <a:endParaRPr lang="en-US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80CF642-3788-426F-92C9-9E779E5A4183}"/>
              </a:ext>
            </a:extLst>
          </p:cNvPr>
          <p:cNvCxnSpPr>
            <a:cxnSpLocks/>
          </p:cNvCxnSpPr>
          <p:nvPr/>
        </p:nvCxnSpPr>
        <p:spPr>
          <a:xfrm>
            <a:off x="3917162" y="4002848"/>
            <a:ext cx="940906" cy="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D54A659-C4D1-46A1-8070-5F6933E95A3B}"/>
              </a:ext>
            </a:extLst>
          </p:cNvPr>
          <p:cNvSpPr/>
          <p:nvPr/>
        </p:nvSpPr>
        <p:spPr>
          <a:xfrm rot="5400000">
            <a:off x="5779369" y="3258002"/>
            <a:ext cx="498764" cy="148969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C7B7D9-8C22-4652-A308-A86F33C482C3}"/>
              </a:ext>
            </a:extLst>
          </p:cNvPr>
          <p:cNvSpPr txBox="1"/>
          <p:nvPr/>
        </p:nvSpPr>
        <p:spPr>
          <a:xfrm>
            <a:off x="5502552" y="3777152"/>
            <a:ext cx="1072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Compiler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B1FFBC4-93DB-43A9-90D1-C92FF9CC89F4}"/>
              </a:ext>
            </a:extLst>
          </p:cNvPr>
          <p:cNvCxnSpPr>
            <a:cxnSpLocks/>
          </p:cNvCxnSpPr>
          <p:nvPr/>
        </p:nvCxnSpPr>
        <p:spPr>
          <a:xfrm>
            <a:off x="7028893" y="3950868"/>
            <a:ext cx="940906" cy="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9271655-3DA1-42CF-89C9-5141EB12FBB5}"/>
              </a:ext>
            </a:extLst>
          </p:cNvPr>
          <p:cNvSpPr/>
          <p:nvPr/>
        </p:nvSpPr>
        <p:spPr>
          <a:xfrm rot="5400000">
            <a:off x="8732887" y="3300044"/>
            <a:ext cx="520664" cy="1383711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5FC1D9A-278D-42E1-B739-77FCC4D81E77}"/>
              </a:ext>
            </a:extLst>
          </p:cNvPr>
          <p:cNvSpPr txBox="1"/>
          <p:nvPr/>
        </p:nvSpPr>
        <p:spPr>
          <a:xfrm>
            <a:off x="8509845" y="3801965"/>
            <a:ext cx="996412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dirty="0" err="1"/>
              <a:t>Code.o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03121DA-CBF0-4337-A3FB-236CC6B08D7A}"/>
              </a:ext>
            </a:extLst>
          </p:cNvPr>
          <p:cNvSpPr txBox="1"/>
          <p:nvPr/>
        </p:nvSpPr>
        <p:spPr>
          <a:xfrm>
            <a:off x="5155915" y="4407906"/>
            <a:ext cx="1745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Turns C code into Machine code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5A7507-BC3D-4E1A-AF72-FD767FC2B30B}"/>
              </a:ext>
            </a:extLst>
          </p:cNvPr>
          <p:cNvSpPr txBox="1"/>
          <p:nvPr/>
        </p:nvSpPr>
        <p:spPr>
          <a:xfrm>
            <a:off x="8080694" y="4382116"/>
            <a:ext cx="1745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Out pops an</a:t>
            </a:r>
          </a:p>
          <a:p>
            <a:pPr algn="ctr"/>
            <a:r>
              <a:rPr lang="en-US" dirty="0"/>
              <a:t>object file, per source file</a:t>
            </a:r>
          </a:p>
        </p:txBody>
      </p:sp>
    </p:spTree>
    <p:extLst>
      <p:ext uri="{BB962C8B-B14F-4D97-AF65-F5344CB8AC3E}">
        <p14:creationId xmlns:p14="http://schemas.microsoft.com/office/powerpoint/2010/main" val="149174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  <p:bldP spid="8" grpId="0"/>
      <p:bldP spid="10" grpId="0" animBg="1"/>
      <p:bldP spid="11" grpId="0" animBg="1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995AE-FEBB-446C-86B8-7EEC71E97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3870B-1B5F-4B59-A724-6B34C8E11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every C code file the compiler takes in, out pops an </a:t>
            </a:r>
            <a:r>
              <a:rPr lang="en-US" b="1" dirty="0"/>
              <a:t>object file</a:t>
            </a:r>
            <a:r>
              <a:rPr lang="en-US" dirty="0"/>
              <a:t>.</a:t>
            </a:r>
          </a:p>
          <a:p>
            <a:r>
              <a:rPr lang="en-US" dirty="0"/>
              <a:t>Regardless of how many headers it includes!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50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3DD60-06FD-4DDA-97B7-561C5AB19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Anatomy Of an Object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FDE58-744B-48DE-8801-E002A44F5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object file has several </a:t>
            </a:r>
            <a:r>
              <a:rPr lang="en-US" b="1" dirty="0"/>
              <a:t>segments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1) The </a:t>
            </a:r>
            <a:r>
              <a:rPr lang="en-US" b="1" dirty="0"/>
              <a:t>.text </a:t>
            </a:r>
            <a:r>
              <a:rPr lang="en-US" dirty="0"/>
              <a:t>segment contains…</a:t>
            </a:r>
          </a:p>
          <a:p>
            <a:r>
              <a:rPr lang="en-US" dirty="0"/>
              <a:t>Machine code</a:t>
            </a:r>
          </a:p>
          <a:p>
            <a:pPr marL="0" indent="0">
              <a:buNone/>
            </a:pPr>
            <a:r>
              <a:rPr lang="en-US" dirty="0"/>
              <a:t>2) The </a:t>
            </a:r>
            <a:r>
              <a:rPr lang="en-US" b="1" dirty="0"/>
              <a:t>.data </a:t>
            </a:r>
            <a:r>
              <a:rPr lang="en-US" dirty="0"/>
              <a:t>segment contains…</a:t>
            </a:r>
          </a:p>
          <a:p>
            <a:r>
              <a:rPr lang="en-US" dirty="0"/>
              <a:t>Global variables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CEEB5C-3750-4CEE-97CA-959634A533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636"/>
          <a:stretch/>
        </p:blipFill>
        <p:spPr>
          <a:xfrm>
            <a:off x="7691649" y="2760874"/>
            <a:ext cx="1161405" cy="194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926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5195E-8623-424A-9A64-D85139BA5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Kinds of Data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372DA-AC70-4AA1-AA48-BC7C000AA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are three kinds of data:</a:t>
            </a:r>
            <a:br>
              <a:rPr lang="en-US" dirty="0"/>
            </a:br>
            <a:r>
              <a:rPr lang="en-US" dirty="0"/>
              <a:t>1) </a:t>
            </a:r>
            <a:r>
              <a:rPr lang="en-US" b="1" dirty="0"/>
              <a:t>.data </a:t>
            </a:r>
            <a:r>
              <a:rPr lang="en-US" dirty="0"/>
              <a:t>for </a:t>
            </a:r>
            <a:r>
              <a:rPr lang="en-US" dirty="0" err="1"/>
              <a:t>globals</a:t>
            </a:r>
            <a:endParaRPr lang="en-US" dirty="0"/>
          </a:p>
          <a:p>
            <a:r>
              <a:rPr lang="en-US" dirty="0"/>
              <a:t>For example, </a:t>
            </a:r>
            <a:r>
              <a:rPr lang="en-US" b="1" dirty="0"/>
              <a:t>int var = 10;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b="1" dirty="0"/>
              <a:t>.</a:t>
            </a:r>
            <a:r>
              <a:rPr lang="en-US" b="1" dirty="0" err="1"/>
              <a:t>bss</a:t>
            </a:r>
            <a:r>
              <a:rPr lang="en-US" b="1" dirty="0"/>
              <a:t> </a:t>
            </a:r>
            <a:r>
              <a:rPr lang="en-US" dirty="0"/>
              <a:t>is for </a:t>
            </a:r>
            <a:r>
              <a:rPr lang="en-US" dirty="0" err="1"/>
              <a:t>globals</a:t>
            </a:r>
            <a:r>
              <a:rPr lang="en-US" dirty="0"/>
              <a:t> </a:t>
            </a:r>
            <a:r>
              <a:rPr lang="en-US" b="1" dirty="0"/>
              <a:t>initialized to zero</a:t>
            </a:r>
            <a:endParaRPr lang="en-US" dirty="0"/>
          </a:p>
          <a:p>
            <a:r>
              <a:rPr lang="en-US" dirty="0"/>
              <a:t>int </a:t>
            </a:r>
            <a:r>
              <a:rPr lang="en-US" dirty="0" err="1"/>
              <a:t>buf</a:t>
            </a:r>
            <a:r>
              <a:rPr lang="en-US" dirty="0"/>
              <a:t>[20];</a:t>
            </a:r>
          </a:p>
          <a:p>
            <a:r>
              <a:rPr lang="en-US" dirty="0"/>
              <a:t>There’s no need to store 0s</a:t>
            </a:r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b="1" dirty="0"/>
              <a:t>.</a:t>
            </a:r>
            <a:r>
              <a:rPr lang="en-US" b="1" dirty="0" err="1"/>
              <a:t>rodata</a:t>
            </a:r>
            <a:r>
              <a:rPr lang="en-US" dirty="0"/>
              <a:t> is for </a:t>
            </a:r>
            <a:r>
              <a:rPr lang="en-US" b="1" dirty="0"/>
              <a:t>read-only data </a:t>
            </a:r>
            <a:endParaRPr lang="en-US" dirty="0"/>
          </a:p>
          <a:p>
            <a:r>
              <a:rPr lang="en-US" dirty="0"/>
              <a:t>“hello there”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78A309-F25F-461F-ADF8-1D50FDDFF5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1947" y="2774379"/>
            <a:ext cx="1452890" cy="282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85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29CC8-8203-4AA5-9EA8-4BD3CDE50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Symbol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13D62-F6D8-4E1A-B1A2-8445CC0E0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Not the 1501 Symbol Table…</a:t>
            </a:r>
          </a:p>
          <a:p>
            <a:r>
              <a:rPr lang="en-US" dirty="0"/>
              <a:t>Here, </a:t>
            </a:r>
            <a:r>
              <a:rPr lang="en-US" b="1" dirty="0"/>
              <a:t>symbol </a:t>
            </a:r>
            <a:r>
              <a:rPr lang="en-US" dirty="0"/>
              <a:t>means </a:t>
            </a:r>
            <a:r>
              <a:rPr lang="en-US" b="1" dirty="0"/>
              <a:t>name</a:t>
            </a:r>
          </a:p>
          <a:p>
            <a:pPr marL="0" indent="0">
              <a:buNone/>
            </a:pPr>
            <a:r>
              <a:rPr lang="en-US" dirty="0"/>
              <a:t>So, it’s a list of all </a:t>
            </a:r>
            <a:r>
              <a:rPr lang="en-US" b="1" dirty="0"/>
              <a:t>things </a:t>
            </a:r>
            <a:r>
              <a:rPr lang="en-US" dirty="0"/>
              <a:t>in the file</a:t>
            </a:r>
          </a:p>
          <a:p>
            <a:r>
              <a:rPr lang="en-US" dirty="0"/>
              <a:t>Their </a:t>
            </a:r>
            <a:r>
              <a:rPr lang="en-US" b="1" dirty="0"/>
              <a:t>name</a:t>
            </a:r>
            <a:endParaRPr lang="en-US" dirty="0"/>
          </a:p>
          <a:p>
            <a:r>
              <a:rPr lang="en-US" b="1" dirty="0"/>
              <a:t>What </a:t>
            </a:r>
            <a:r>
              <a:rPr lang="en-US" dirty="0"/>
              <a:t>they are</a:t>
            </a:r>
          </a:p>
          <a:p>
            <a:r>
              <a:rPr lang="en-US" dirty="0"/>
              <a:t>Which segment they’re in</a:t>
            </a:r>
          </a:p>
          <a:p>
            <a:r>
              <a:rPr lang="en-US" dirty="0"/>
              <a:t>Their </a:t>
            </a:r>
            <a:r>
              <a:rPr lang="en-US" b="1" dirty="0"/>
              <a:t>address</a:t>
            </a:r>
            <a:endParaRPr lang="en-US" dirty="0"/>
          </a:p>
          <a:p>
            <a:r>
              <a:rPr lang="en-US" dirty="0"/>
              <a:t>other stuff</a:t>
            </a:r>
          </a:p>
          <a:p>
            <a:pPr marL="0" indent="0">
              <a:buNone/>
            </a:pPr>
            <a:r>
              <a:rPr lang="en-US" dirty="0"/>
              <a:t>Also lists some things </a:t>
            </a:r>
            <a:r>
              <a:rPr lang="en-US" b="1" dirty="0"/>
              <a:t>NOT </a:t>
            </a:r>
            <a:r>
              <a:rPr lang="en-US" dirty="0"/>
              <a:t>in the file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C150C1-20EF-4DB5-94B2-BA144D520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6731" y="2638044"/>
            <a:ext cx="2200275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8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F47E20B-1205-4238-A82B-90EF577F3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13567AC-EB9A-47A9-B6EC-B5BDB73B1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3464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D2FFCB-6F0E-45C7-A804-A4675840F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15" y="769545"/>
            <a:ext cx="5952765" cy="3263119"/>
          </a:xfrm>
          <a:noFill/>
          <a:ln>
            <a:solidFill>
              <a:schemeClr val="bg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The Linker</a:t>
            </a:r>
          </a:p>
        </p:txBody>
      </p:sp>
      <p:pic>
        <p:nvPicPr>
          <p:cNvPr id="6" name="Graphic 5" descr="Gears">
            <a:extLst>
              <a:ext uri="{FF2B5EF4-FFF2-40B4-BE49-F238E27FC236}">
                <a16:creationId xmlns:a16="http://schemas.microsoft.com/office/drawing/2014/main" id="{EA1D1D48-83A4-44B4-A2B6-F564720F88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8129008" y="1638804"/>
            <a:ext cx="3419524" cy="341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425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3E961-EF11-43D6-95D3-8D1F9CC45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Puzzle Pieces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E2807-9A6D-4E95-9459-52D5C3058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Object files are like an </a:t>
            </a:r>
            <a:r>
              <a:rPr lang="en-US" b="1" dirty="0"/>
              <a:t>incomplete part of a whole</a:t>
            </a:r>
            <a:r>
              <a:rPr lang="en-US" dirty="0"/>
              <a:t>…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7D4423-0FBC-4C17-839F-ACAB561BA3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5812" y="3098422"/>
            <a:ext cx="3000375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73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D5601-AF6D-4E65-9F94-19140CF63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D3139-0931-4FF7-BEAE-BE4EB7628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library </a:t>
            </a:r>
            <a:r>
              <a:rPr lang="en-US" dirty="0"/>
              <a:t>is just a collection of object files…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F3E3C5-8AE7-4966-9881-5E532AE2FB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2486" y="3077804"/>
            <a:ext cx="409575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40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FF641-95B0-4636-AB95-6DF8B721D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complete Puzzle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1C841-8D18-43A0-B2F4-51CBB2471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b="1" dirty="0"/>
              <a:t>linker </a:t>
            </a:r>
            <a:r>
              <a:rPr lang="en-US" dirty="0"/>
              <a:t>takes all these pieces and </a:t>
            </a:r>
            <a:r>
              <a:rPr lang="en-US" b="1" dirty="0"/>
              <a:t>links them together</a:t>
            </a:r>
            <a:endParaRPr lang="en-US" dirty="0"/>
          </a:p>
          <a:p>
            <a:r>
              <a:rPr lang="en-US" dirty="0"/>
              <a:t>The result is… an </a:t>
            </a:r>
            <a:r>
              <a:rPr lang="en-US" b="1" dirty="0"/>
              <a:t>executable</a:t>
            </a:r>
            <a:r>
              <a:rPr lang="en-US" dirty="0"/>
              <a:t>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only real difference between an object file and an executable is “</a:t>
            </a:r>
            <a:r>
              <a:rPr lang="en-US" b="1" dirty="0"/>
              <a:t>do it have everything it needs to be run?</a:t>
            </a:r>
            <a:r>
              <a:rPr lang="en-US" dirty="0"/>
              <a:t>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08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4183-300D-40C4-803F-BD1B5D1EE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B9B14-73C2-4F57-8661-52CC81348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Compilation Toolchain</a:t>
            </a:r>
          </a:p>
          <a:p>
            <a:r>
              <a:rPr lang="en-US" dirty="0"/>
              <a:t>Dynamic Linking and Loading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22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70BAE-BC36-45AC-9520-0A8068A6B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Linker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E8510-DA56-49B3-B0DE-2058DC406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 linker is putting your puzzle together, things can go wrong.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D33B0E-8AAB-4377-9631-B2F225D37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1315" y="2989277"/>
            <a:ext cx="4943475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267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EB49E-9046-4D9D-B525-00A7E2609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FAE09-DC98-46D3-8418-170796BB3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On </a:t>
            </a:r>
            <a:r>
              <a:rPr lang="en-US" b="1" dirty="0"/>
              <a:t>functions</a:t>
            </a:r>
            <a:r>
              <a:rPr lang="en-US" dirty="0"/>
              <a:t>, the </a:t>
            </a:r>
            <a:r>
              <a:rPr lang="en-US" b="1" dirty="0"/>
              <a:t>static </a:t>
            </a:r>
            <a:r>
              <a:rPr lang="en-US" dirty="0"/>
              <a:t>keyword is very similar to the </a:t>
            </a:r>
            <a:r>
              <a:rPr lang="en-US" b="1" dirty="0"/>
              <a:t>private </a:t>
            </a:r>
            <a:r>
              <a:rPr lang="en-US" dirty="0"/>
              <a:t>keyword in Java.</a:t>
            </a:r>
          </a:p>
          <a:p>
            <a:r>
              <a:rPr lang="en-US" dirty="0"/>
              <a:t>Static means don’t export this!!</a:t>
            </a:r>
          </a:p>
          <a:p>
            <a:pPr marL="0" indent="0">
              <a:buNone/>
            </a:pPr>
            <a:r>
              <a:rPr lang="en-US" dirty="0"/>
              <a:t>Lowercase </a:t>
            </a:r>
            <a:r>
              <a:rPr lang="en-US" b="1" dirty="0"/>
              <a:t>t </a:t>
            </a:r>
            <a:r>
              <a:rPr lang="en-US" dirty="0"/>
              <a:t>means local symbol</a:t>
            </a:r>
          </a:p>
          <a:p>
            <a:r>
              <a:rPr lang="en-US" dirty="0"/>
              <a:t>It’s local to the file, no one else can see it!!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4C7375-81B3-47F4-9E9A-346849E6EE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279" y="3140414"/>
            <a:ext cx="1438275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57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F48E9-6BD2-47F7-A148-3891CB21B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CAD3A-1517-4294-8F56-BE48B66AE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Leaving </a:t>
            </a:r>
            <a:r>
              <a:rPr lang="en-US" b="1" dirty="0"/>
              <a:t>static </a:t>
            </a:r>
            <a:r>
              <a:rPr lang="en-US" dirty="0"/>
              <a:t>off a function makes a </a:t>
            </a:r>
            <a:r>
              <a:rPr lang="en-US" b="1" dirty="0"/>
              <a:t>bump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Extern </a:t>
            </a:r>
            <a:r>
              <a:rPr lang="en-US" dirty="0"/>
              <a:t>on the other hand makes a </a:t>
            </a:r>
            <a:r>
              <a:rPr lang="en-US" b="1" dirty="0"/>
              <a:t>hole</a:t>
            </a:r>
            <a:endParaRPr lang="en-US" dirty="0"/>
          </a:p>
          <a:p>
            <a:r>
              <a:rPr lang="en-US" dirty="0"/>
              <a:t>It has no effect on functions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The only time you would use </a:t>
            </a:r>
            <a:r>
              <a:rPr lang="en-US" b="1" dirty="0"/>
              <a:t>extern </a:t>
            </a:r>
            <a:r>
              <a:rPr lang="en-US" dirty="0"/>
              <a:t>is on </a:t>
            </a:r>
            <a:r>
              <a:rPr lang="en-US" b="1" dirty="0"/>
              <a:t>global variables that are shared across files</a:t>
            </a:r>
            <a:endParaRPr lang="en-US" dirty="0"/>
          </a:p>
          <a:p>
            <a:r>
              <a:rPr lang="en-US" dirty="0"/>
              <a:t>GROSS</a:t>
            </a:r>
          </a:p>
        </p:txBody>
      </p:sp>
    </p:spTree>
    <p:extLst>
      <p:ext uri="{BB962C8B-B14F-4D97-AF65-F5344CB8AC3E}">
        <p14:creationId xmlns:p14="http://schemas.microsoft.com/office/powerpoint/2010/main" val="311658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6158D-F30D-416F-B4E7-AE3F0258F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Linking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9988F-5CC6-454F-8E1E-22A1B9FE3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Linking is </a:t>
            </a:r>
            <a:r>
              <a:rPr lang="en-US" b="1" dirty="0"/>
              <a:t>weirdly </a:t>
            </a:r>
            <a:r>
              <a:rPr lang="en-US" dirty="0"/>
              <a:t>done by </a:t>
            </a:r>
            <a:r>
              <a:rPr lang="en-US" b="1" dirty="0"/>
              <a:t>name</a:t>
            </a:r>
            <a:endParaRPr lang="en-US" dirty="0"/>
          </a:p>
          <a:p>
            <a:r>
              <a:rPr lang="en-US" dirty="0"/>
              <a:t>Source files in C don’t know anything about each other</a:t>
            </a:r>
          </a:p>
          <a:p>
            <a:r>
              <a:rPr lang="en-US" dirty="0"/>
              <a:t>So the job of the Linker is to match up names between files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9766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D9DD4-92FE-41EF-BE97-C103C352C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nm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4383F-B045-4B5C-B210-0A670ABB0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46109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nm </a:t>
            </a:r>
            <a:r>
              <a:rPr lang="en-US" dirty="0"/>
              <a:t>will allow you to see each file’s symbol table.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It will output many things.</a:t>
            </a:r>
          </a:p>
          <a:p>
            <a:pPr marL="0" indent="0">
              <a:buNone/>
            </a:pPr>
            <a:r>
              <a:rPr lang="en-US" dirty="0"/>
              <a:t>First off, it will list the type of each symbol</a:t>
            </a:r>
          </a:p>
          <a:p>
            <a:r>
              <a:rPr lang="en-US" b="1" dirty="0"/>
              <a:t>T</a:t>
            </a:r>
            <a:r>
              <a:rPr lang="en-US" dirty="0"/>
              <a:t> means a </a:t>
            </a:r>
            <a:r>
              <a:rPr lang="en-US" b="1" dirty="0"/>
              <a:t>bump</a:t>
            </a:r>
            <a:r>
              <a:rPr lang="en-US" dirty="0"/>
              <a:t>: an exported </a:t>
            </a:r>
            <a:r>
              <a:rPr lang="en-US" b="1" dirty="0"/>
              <a:t>T</a:t>
            </a:r>
            <a:r>
              <a:rPr lang="en-US" dirty="0"/>
              <a:t>ext symbol</a:t>
            </a:r>
          </a:p>
          <a:p>
            <a:r>
              <a:rPr lang="en-US" b="1" dirty="0"/>
              <a:t>U </a:t>
            </a:r>
            <a:r>
              <a:rPr lang="en-US" dirty="0"/>
              <a:t>means a </a:t>
            </a:r>
            <a:r>
              <a:rPr lang="en-US" b="1" dirty="0"/>
              <a:t>hole</a:t>
            </a:r>
            <a:r>
              <a:rPr lang="en-US" dirty="0"/>
              <a:t>: an </a:t>
            </a:r>
            <a:r>
              <a:rPr lang="en-US" b="1" dirty="0"/>
              <a:t>U</a:t>
            </a:r>
            <a:r>
              <a:rPr lang="en-US" dirty="0"/>
              <a:t>ndefined symbol</a:t>
            </a:r>
          </a:p>
          <a:p>
            <a:pPr lvl="1"/>
            <a:r>
              <a:rPr lang="en-US" dirty="0"/>
              <a:t>It needs to be imported</a:t>
            </a:r>
          </a:p>
          <a:p>
            <a:r>
              <a:rPr lang="en-US" b="1" dirty="0"/>
              <a:t>D </a:t>
            </a:r>
            <a:r>
              <a:rPr lang="en-US" dirty="0"/>
              <a:t>means a </a:t>
            </a:r>
            <a:r>
              <a:rPr lang="en-US" b="1" dirty="0"/>
              <a:t>bump</a:t>
            </a:r>
            <a:r>
              <a:rPr lang="en-US" dirty="0"/>
              <a:t>: an exported </a:t>
            </a:r>
            <a:r>
              <a:rPr lang="en-US" b="1" dirty="0"/>
              <a:t>D</a:t>
            </a:r>
            <a:r>
              <a:rPr lang="en-US" dirty="0"/>
              <a:t>ata symbol</a:t>
            </a:r>
          </a:p>
          <a:p>
            <a:pPr marL="0" indent="0">
              <a:buNone/>
            </a:pPr>
            <a:r>
              <a:rPr lang="en-US" b="1" dirty="0"/>
              <a:t>Lowercase t </a:t>
            </a:r>
            <a:r>
              <a:rPr lang="en-US" dirty="0"/>
              <a:t>and </a:t>
            </a:r>
            <a:r>
              <a:rPr lang="en-US" b="1" dirty="0"/>
              <a:t>d </a:t>
            </a:r>
            <a:r>
              <a:rPr lang="en-US" dirty="0"/>
              <a:t>are local (static) symbols contained in the object file that are </a:t>
            </a:r>
            <a:r>
              <a:rPr lang="en-US" b="1" dirty="0"/>
              <a:t>neither imported nor exported</a:t>
            </a:r>
            <a:r>
              <a:rPr lang="en-US" dirty="0"/>
              <a:t>.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Yeah…. The linker is pretty dumb</a:t>
            </a:r>
          </a:p>
          <a:p>
            <a:r>
              <a:rPr lang="en-US" dirty="0"/>
              <a:t>It will try to mash EVERYTHING together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02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F47E20B-1205-4238-A82B-90EF577F3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13567AC-EB9A-47A9-B6EC-B5BDB73B1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3464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D2FFCB-6F0E-45C7-A804-A4675840F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15" y="769545"/>
            <a:ext cx="5952765" cy="3263119"/>
          </a:xfrm>
          <a:noFill/>
          <a:ln>
            <a:solidFill>
              <a:schemeClr val="bg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A Quick Detour: Function Pointers</a:t>
            </a:r>
          </a:p>
        </p:txBody>
      </p:sp>
      <p:pic>
        <p:nvPicPr>
          <p:cNvPr id="6" name="Graphic 5" descr="Gears">
            <a:extLst>
              <a:ext uri="{FF2B5EF4-FFF2-40B4-BE49-F238E27FC236}">
                <a16:creationId xmlns:a16="http://schemas.microsoft.com/office/drawing/2014/main" id="{EA1D1D48-83A4-44B4-A2B6-F564720F88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8129008" y="1638804"/>
            <a:ext cx="3419524" cy="341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9562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09BE3-782C-4D87-B080-BE4C2E7ED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 Pointers?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E1490-C743-4882-8212-A0018F0E2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200" dirty="0"/>
              <a:t>Well… you can have pointers to data anywhere in memory…</a:t>
            </a:r>
          </a:p>
          <a:p>
            <a:pPr marL="0" indent="0">
              <a:buNone/>
            </a:pPr>
            <a:r>
              <a:rPr lang="en-US" sz="1200" dirty="0"/>
              <a:t>So, why not functions too?</a:t>
            </a:r>
          </a:p>
          <a:p>
            <a:r>
              <a:rPr lang="en-US" sz="1200" dirty="0"/>
              <a:t>A </a:t>
            </a:r>
            <a:r>
              <a:rPr lang="en-US" sz="1200" b="1" dirty="0"/>
              <a:t>function pointer </a:t>
            </a:r>
            <a:r>
              <a:rPr lang="en-US" sz="1200" dirty="0"/>
              <a:t>is… a pointer to a function…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en-US" sz="1200" dirty="0"/>
              <a:t>In C, it looks scary…</a:t>
            </a:r>
          </a:p>
          <a:p>
            <a:pPr marL="0" indent="0">
              <a:buNone/>
            </a:pPr>
            <a:r>
              <a:rPr lang="en-US" sz="1200" dirty="0"/>
              <a:t>int (*</a:t>
            </a:r>
            <a:r>
              <a:rPr lang="en-US" sz="1200" dirty="0" err="1"/>
              <a:t>fp</a:t>
            </a:r>
            <a:r>
              <a:rPr lang="en-US" sz="1200" dirty="0"/>
              <a:t>)(int); //</a:t>
            </a:r>
            <a:r>
              <a:rPr lang="en-US" sz="1200" dirty="0" err="1"/>
              <a:t>uhhhhh</a:t>
            </a: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The above is actually a </a:t>
            </a:r>
            <a:r>
              <a:rPr lang="en-US" sz="1200" b="1" dirty="0"/>
              <a:t>variable declaration</a:t>
            </a:r>
            <a:r>
              <a:rPr lang="en-US" sz="1200" dirty="0"/>
              <a:t>. </a:t>
            </a:r>
          </a:p>
          <a:p>
            <a:r>
              <a:rPr lang="en-US" sz="1200" dirty="0"/>
              <a:t>It makes a variable </a:t>
            </a:r>
            <a:r>
              <a:rPr lang="en-US" sz="1200" b="1" dirty="0" err="1"/>
              <a:t>fp</a:t>
            </a:r>
            <a:r>
              <a:rPr lang="en-US" sz="1200" b="1" dirty="0"/>
              <a:t> </a:t>
            </a:r>
            <a:r>
              <a:rPr lang="en-US" sz="1200" dirty="0"/>
              <a:t>that points to a function that takes an integer and returns and integer.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169A740-E884-4F84-A6DA-DEB6CF4A6FE7}"/>
              </a:ext>
            </a:extLst>
          </p:cNvPr>
          <p:cNvCxnSpPr/>
          <p:nvPr/>
        </p:nvCxnSpPr>
        <p:spPr>
          <a:xfrm flipV="1">
            <a:off x="2443908" y="4417838"/>
            <a:ext cx="0" cy="36911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504C798-8820-46B6-992B-3513C540AB7F}"/>
              </a:ext>
            </a:extLst>
          </p:cNvPr>
          <p:cNvSpPr txBox="1"/>
          <p:nvPr/>
        </p:nvSpPr>
        <p:spPr>
          <a:xfrm>
            <a:off x="2095287" y="4699141"/>
            <a:ext cx="6972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return </a:t>
            </a:r>
          </a:p>
          <a:p>
            <a:pPr algn="ctr"/>
            <a:r>
              <a:rPr lang="en-US" sz="1400" dirty="0"/>
              <a:t>type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93AFB82-8720-44A4-897A-F0BE8DAAC428}"/>
              </a:ext>
            </a:extLst>
          </p:cNvPr>
          <p:cNvCxnSpPr/>
          <p:nvPr/>
        </p:nvCxnSpPr>
        <p:spPr>
          <a:xfrm flipV="1">
            <a:off x="2954322" y="4417838"/>
            <a:ext cx="0" cy="36911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7716090-4936-41F7-AA39-A2D90E0767D8}"/>
              </a:ext>
            </a:extLst>
          </p:cNvPr>
          <p:cNvSpPr txBox="1"/>
          <p:nvPr/>
        </p:nvSpPr>
        <p:spPr>
          <a:xfrm>
            <a:off x="2630736" y="4699141"/>
            <a:ext cx="9893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parameter </a:t>
            </a:r>
          </a:p>
          <a:p>
            <a:pPr algn="ctr"/>
            <a:r>
              <a:rPr lang="en-US" sz="1400" dirty="0"/>
              <a:t>types</a:t>
            </a:r>
          </a:p>
        </p:txBody>
      </p:sp>
    </p:spTree>
    <p:extLst>
      <p:ext uri="{BB962C8B-B14F-4D97-AF65-F5344CB8AC3E}">
        <p14:creationId xmlns:p14="http://schemas.microsoft.com/office/powerpoint/2010/main" val="316087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C3C6A-6A68-48B1-8207-6DB8376CB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TypeDef</a:t>
            </a:r>
            <a:r>
              <a:rPr lang="en-US" dirty="0"/>
              <a:t> is Amazing!!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F22AD-9122-4AE8-8911-E62CE0D6D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What’s this??</a:t>
            </a:r>
          </a:p>
          <a:p>
            <a:pPr marL="0" indent="0">
              <a:buNone/>
            </a:pPr>
            <a:r>
              <a:rPr lang="en-US" dirty="0"/>
              <a:t>float(**(*</a:t>
            </a:r>
            <a:r>
              <a:rPr lang="en-US" dirty="0" err="1"/>
              <a:t>fp</a:t>
            </a:r>
            <a:r>
              <a:rPr lang="en-US" dirty="0"/>
              <a:t>)(const char*))(</a:t>
            </a:r>
            <a:r>
              <a:rPr lang="en-US" dirty="0" err="1"/>
              <a:t>float,float</a:t>
            </a:r>
            <a:r>
              <a:rPr lang="en-US" dirty="0"/>
              <a:t>);</a:t>
            </a:r>
          </a:p>
          <a:p>
            <a:r>
              <a:rPr lang="en-US" dirty="0"/>
              <a:t>THIS IS A REAL TYPE</a:t>
            </a:r>
          </a:p>
          <a:p>
            <a:r>
              <a:rPr lang="en-US" dirty="0"/>
              <a:t>This is a pointer to a function which takes a const char*, and returns an </a:t>
            </a:r>
            <a:r>
              <a:rPr lang="en-US" b="1" dirty="0"/>
              <a:t>array </a:t>
            </a:r>
            <a:r>
              <a:rPr lang="en-US" dirty="0"/>
              <a:t>of </a:t>
            </a:r>
            <a:r>
              <a:rPr lang="en-US" b="1" dirty="0"/>
              <a:t>function pointers</a:t>
            </a:r>
            <a:r>
              <a:rPr lang="en-US" dirty="0"/>
              <a:t>, each of which takes two floats and returns a float.</a:t>
            </a:r>
          </a:p>
          <a:p>
            <a:pPr marL="0" indent="0">
              <a:buNone/>
            </a:pPr>
            <a:r>
              <a:rPr lang="en-US" dirty="0"/>
              <a:t>typedef is really nice with function pointers!!</a:t>
            </a:r>
          </a:p>
          <a:p>
            <a:pPr marL="0" indent="0">
              <a:buNone/>
            </a:pPr>
            <a:r>
              <a:rPr lang="en-US" dirty="0"/>
              <a:t>typedef float(*OPERATOR)(float, float);</a:t>
            </a:r>
          </a:p>
          <a:p>
            <a:pPr marL="0" indent="0">
              <a:buNone/>
            </a:pPr>
            <a:r>
              <a:rPr lang="en-US" dirty="0"/>
              <a:t>typedef OPERATOR* (*OPERATOR_GETTER)(const char*);</a:t>
            </a:r>
          </a:p>
          <a:p>
            <a:pPr marL="0" indent="0">
              <a:buNone/>
            </a:pPr>
            <a:r>
              <a:rPr lang="en-US" dirty="0"/>
              <a:t>OPERATOR_GETTER </a:t>
            </a:r>
            <a:r>
              <a:rPr lang="en-US" dirty="0" err="1"/>
              <a:t>get_operators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2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11196-B3A6-44E8-B411-5D650F146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08E22-D06B-4E93-BE85-1DE5F04D1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 can </a:t>
            </a:r>
            <a:r>
              <a:rPr lang="en-US" b="1" dirty="0"/>
              <a:t>pass functions </a:t>
            </a:r>
            <a:r>
              <a:rPr lang="en-US" dirty="0"/>
              <a:t>as </a:t>
            </a:r>
            <a:r>
              <a:rPr lang="en-US" b="1" dirty="0"/>
              <a:t>arguments </a:t>
            </a:r>
            <a:r>
              <a:rPr lang="en-US" dirty="0"/>
              <a:t>to </a:t>
            </a:r>
            <a:r>
              <a:rPr lang="en-US" b="1" dirty="0"/>
              <a:t>other functions</a:t>
            </a:r>
            <a:endParaRPr lang="en-US" dirty="0"/>
          </a:p>
          <a:p>
            <a:r>
              <a:rPr lang="en-US" dirty="0"/>
              <a:t>This is a </a:t>
            </a:r>
            <a:r>
              <a:rPr lang="en-US" b="1" dirty="0"/>
              <a:t>very powerful technique </a:t>
            </a:r>
            <a:endParaRPr lang="en-US" dirty="0"/>
          </a:p>
          <a:p>
            <a:r>
              <a:rPr lang="en-US" dirty="0"/>
              <a:t>You can </a:t>
            </a:r>
            <a:r>
              <a:rPr lang="en-US" b="1" dirty="0"/>
              <a:t>parameterize actions </a:t>
            </a:r>
            <a:r>
              <a:rPr lang="en-US" dirty="0"/>
              <a:t>like you can with </a:t>
            </a:r>
            <a:r>
              <a:rPr lang="en-US" b="1" dirty="0"/>
              <a:t>values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Java actually implements function pointers </a:t>
            </a:r>
            <a:r>
              <a:rPr lang="en-US" b="1" dirty="0"/>
              <a:t>indirectly </a:t>
            </a:r>
            <a:r>
              <a:rPr lang="en-US" dirty="0"/>
              <a:t>by having you implement </a:t>
            </a:r>
            <a:r>
              <a:rPr lang="en-US" b="1" dirty="0"/>
              <a:t>interfaces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33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F47E20B-1205-4238-A82B-90EF577F3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13567AC-EB9A-47A9-B6EC-B5BDB73B1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3464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D2FFCB-6F0E-45C7-A804-A4675840F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15" y="769545"/>
            <a:ext cx="5952765" cy="3263119"/>
          </a:xfrm>
          <a:noFill/>
          <a:ln>
            <a:solidFill>
              <a:schemeClr val="bg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Dynamic Linking</a:t>
            </a:r>
          </a:p>
        </p:txBody>
      </p:sp>
      <p:pic>
        <p:nvPicPr>
          <p:cNvPr id="6" name="Graphic 5" descr="Gears">
            <a:extLst>
              <a:ext uri="{FF2B5EF4-FFF2-40B4-BE49-F238E27FC236}">
                <a16:creationId xmlns:a16="http://schemas.microsoft.com/office/drawing/2014/main" id="{EA1D1D48-83A4-44B4-A2B6-F564720F88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8129008" y="1638804"/>
            <a:ext cx="3419524" cy="341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7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F47E20B-1205-4238-A82B-90EF577F3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13567AC-EB9A-47A9-B6EC-B5BDB73B1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3464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D2FFCB-6F0E-45C7-A804-A4675840F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15" y="769545"/>
            <a:ext cx="5952765" cy="3263119"/>
          </a:xfrm>
          <a:noFill/>
          <a:ln>
            <a:solidFill>
              <a:schemeClr val="bg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Pre-Processing, Compilation, and Linking</a:t>
            </a:r>
          </a:p>
        </p:txBody>
      </p:sp>
      <p:pic>
        <p:nvPicPr>
          <p:cNvPr id="6" name="Graphic 5" descr="Gears">
            <a:extLst>
              <a:ext uri="{FF2B5EF4-FFF2-40B4-BE49-F238E27FC236}">
                <a16:creationId xmlns:a16="http://schemas.microsoft.com/office/drawing/2014/main" id="{EA1D1D48-83A4-44B4-A2B6-F564720F88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8129008" y="1638804"/>
            <a:ext cx="3419524" cy="341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0655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A2E08-1177-4FDB-B3B6-1FFBA8A9E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we left the holes in the executable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A7C8F-2885-4232-A35C-F84E299F8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Like leaving a piece of the puzzle</a:t>
            </a:r>
          </a:p>
          <a:p>
            <a:r>
              <a:rPr lang="en-US" dirty="0"/>
              <a:t>This is called </a:t>
            </a:r>
            <a:r>
              <a:rPr lang="en-US" b="1" dirty="0"/>
              <a:t>dynamic linking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Basically, we leave the </a:t>
            </a:r>
            <a:r>
              <a:rPr lang="en-US" b="1" dirty="0"/>
              <a:t>last step of linking unfinished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 we </a:t>
            </a:r>
            <a:r>
              <a:rPr lang="en-US" b="1" dirty="0"/>
              <a:t>run the program</a:t>
            </a:r>
            <a:r>
              <a:rPr lang="en-US" dirty="0"/>
              <a:t>, </a:t>
            </a:r>
            <a:r>
              <a:rPr lang="en-US" b="1" dirty="0"/>
              <a:t>then </a:t>
            </a:r>
            <a:r>
              <a:rPr lang="en-US" dirty="0"/>
              <a:t>we find that last piece.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345E78-5288-4127-8DF7-34ED57CFF3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1132" y="2495550"/>
            <a:ext cx="3798162" cy="2747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829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F9A9D-B7BE-49CF-9409-64EBE1F05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Linking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067D2-39E5-4263-88B8-970F239F6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Many programs need </a:t>
            </a:r>
            <a:r>
              <a:rPr lang="en-US" b="1" dirty="0" err="1"/>
              <a:t>printf</a:t>
            </a:r>
            <a:r>
              <a:rPr lang="en-US" dirty="0"/>
              <a:t>, why duplicate the effort?</a:t>
            </a:r>
          </a:p>
          <a:p>
            <a:r>
              <a:rPr lang="en-US" dirty="0"/>
              <a:t>Thus, we </a:t>
            </a:r>
            <a:r>
              <a:rPr lang="en-US" dirty="0" err="1"/>
              <a:t>we</a:t>
            </a:r>
            <a:r>
              <a:rPr lang="en-US" dirty="0"/>
              <a:t> put the C standard library (</a:t>
            </a:r>
            <a:r>
              <a:rPr lang="en-US" dirty="0" err="1"/>
              <a:t>libc</a:t>
            </a:r>
            <a:r>
              <a:rPr lang="en-US" dirty="0"/>
              <a:t>) into a </a:t>
            </a:r>
            <a:r>
              <a:rPr lang="en-US" b="1" dirty="0"/>
              <a:t>special object file</a:t>
            </a:r>
            <a:endParaRPr lang="en-US" dirty="0"/>
          </a:p>
          <a:p>
            <a:r>
              <a:rPr lang="en-US" dirty="0"/>
              <a:t>A </a:t>
            </a:r>
            <a:r>
              <a:rPr lang="en-US" b="1" dirty="0"/>
              <a:t>shared object (*.so) file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b="1" dirty="0"/>
              <a:t>loader </a:t>
            </a:r>
            <a:r>
              <a:rPr lang="en-US" dirty="0"/>
              <a:t>is responsible for doing this </a:t>
            </a:r>
            <a:r>
              <a:rPr lang="en-US" b="1" dirty="0"/>
              <a:t>final linking step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E760E2-C410-42A7-9CAD-FBE073BD41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4635" y="4189035"/>
            <a:ext cx="535305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51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18745-DA39-4B6C-B2CA-2C8B22491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Linking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9B357-D451-4BA9-B15B-360D02E8B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If we make the </a:t>
            </a:r>
            <a:r>
              <a:rPr lang="en-US" b="1" dirty="0"/>
              <a:t>whole puzzle</a:t>
            </a:r>
            <a:r>
              <a:rPr lang="en-US" dirty="0"/>
              <a:t> with </a:t>
            </a:r>
            <a:r>
              <a:rPr lang="en-US" b="1" dirty="0"/>
              <a:t>no holes</a:t>
            </a:r>
            <a:r>
              <a:rPr lang="en-US" dirty="0"/>
              <a:t>, this is </a:t>
            </a:r>
            <a:r>
              <a:rPr lang="en-US" b="1" dirty="0"/>
              <a:t>static linking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But there are two major downsides:</a:t>
            </a:r>
          </a:p>
          <a:p>
            <a:pPr marL="342900" indent="-342900">
              <a:buAutoNum type="arabicParenR"/>
            </a:pPr>
            <a:r>
              <a:rPr lang="en-US" dirty="0"/>
              <a:t>You’ll have a </a:t>
            </a:r>
            <a:r>
              <a:rPr lang="en-US" b="1" dirty="0"/>
              <a:t>bigger executable</a:t>
            </a:r>
            <a:endParaRPr lang="en-US" dirty="0"/>
          </a:p>
          <a:p>
            <a:pPr marL="342900" indent="-342900">
              <a:buAutoNum type="arabicParenR"/>
            </a:pPr>
            <a:r>
              <a:rPr lang="en-US" dirty="0"/>
              <a:t>It can embed </a:t>
            </a:r>
            <a:r>
              <a:rPr lang="en-US" b="1" dirty="0"/>
              <a:t>bugs </a:t>
            </a:r>
            <a:r>
              <a:rPr lang="en-US" dirty="0"/>
              <a:t>into your </a:t>
            </a:r>
            <a:r>
              <a:rPr lang="en-US" b="1" dirty="0"/>
              <a:t>executables</a:t>
            </a:r>
            <a:endParaRPr lang="en-US" dirty="0"/>
          </a:p>
          <a:p>
            <a:r>
              <a:rPr lang="en-US" dirty="0" err="1"/>
              <a:t>libc</a:t>
            </a:r>
            <a:r>
              <a:rPr lang="en-US" dirty="0"/>
              <a:t> </a:t>
            </a:r>
            <a:r>
              <a:rPr lang="en-US" dirty="0" err="1"/>
              <a:t>ain’t</a:t>
            </a:r>
            <a:r>
              <a:rPr lang="en-US" dirty="0"/>
              <a:t> perfect</a:t>
            </a:r>
          </a:p>
          <a:p>
            <a:r>
              <a:rPr lang="en-US" dirty="0"/>
              <a:t>If it has a serious bug, the only way to fix your program is…</a:t>
            </a:r>
          </a:p>
          <a:p>
            <a:r>
              <a:rPr lang="en-US" b="1" dirty="0"/>
              <a:t>Recompile </a:t>
            </a:r>
            <a:r>
              <a:rPr lang="en-US" dirty="0"/>
              <a:t>and </a:t>
            </a:r>
            <a:r>
              <a:rPr lang="en-US" b="1" dirty="0"/>
              <a:t>Redistribute</a:t>
            </a:r>
          </a:p>
          <a:p>
            <a:pPr marL="0" indent="0">
              <a:buNone/>
            </a:pPr>
            <a:r>
              <a:rPr lang="en-US" dirty="0"/>
              <a:t>Statically linked executables can be loaded more quickly and have no dependencies, so they’re more self-contained and easier to distribute.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110A63-0385-4B5E-9CC6-D2ACF31258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8409" y="2885670"/>
            <a:ext cx="2628900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F2447-2BA3-4255-9BBC-CD6480B40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7065E-A12C-4FD3-AA6F-1CD54825E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With dynamic linking…</a:t>
            </a:r>
          </a:p>
          <a:p>
            <a:pPr marL="0" indent="0">
              <a:buNone/>
            </a:pPr>
            <a:r>
              <a:rPr lang="en-US" dirty="0"/>
              <a:t>1) We can just </a:t>
            </a:r>
            <a:r>
              <a:rPr lang="en-US" b="1" dirty="0"/>
              <a:t>fix libc.so </a:t>
            </a:r>
            <a:r>
              <a:rPr lang="en-US" dirty="0"/>
              <a:t>and now any program that sues it is automatically “fixed”</a:t>
            </a:r>
          </a:p>
          <a:p>
            <a:pPr marL="0" indent="0">
              <a:buNone/>
            </a:pPr>
            <a:r>
              <a:rPr lang="en-US" dirty="0"/>
              <a:t>2) But…</a:t>
            </a:r>
          </a:p>
          <a:p>
            <a:r>
              <a:rPr lang="en-US" dirty="0"/>
              <a:t>Fixing bugs can </a:t>
            </a:r>
            <a:r>
              <a:rPr lang="en-US" b="1" dirty="0"/>
              <a:t>break programs</a:t>
            </a:r>
          </a:p>
          <a:p>
            <a:r>
              <a:rPr lang="en-US" dirty="0"/>
              <a:t>Shared libraries can have </a:t>
            </a:r>
            <a:r>
              <a:rPr lang="en-US" b="1" dirty="0"/>
              <a:t>multiple versions</a:t>
            </a:r>
            <a:endParaRPr lang="en-US" dirty="0"/>
          </a:p>
          <a:p>
            <a:r>
              <a:rPr lang="en-US" dirty="0"/>
              <a:t>If the shared library can’t be found, the </a:t>
            </a:r>
            <a:r>
              <a:rPr lang="en-US" b="1" dirty="0"/>
              <a:t>program won’t run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013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CAF52-EEEB-4A41-9127-E13F42B0F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Quick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02AF2-25C0-456F-AD17-1C25B9CC1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Suppose a program erroneously depends on a buggy library function</a:t>
            </a:r>
          </a:p>
          <a:p>
            <a:r>
              <a:rPr lang="en-US" dirty="0"/>
              <a:t>You fix that function in the shared library</a:t>
            </a:r>
          </a:p>
          <a:p>
            <a:r>
              <a:rPr lang="en-US" dirty="0"/>
              <a:t>And now the program crashes cause now that the function correctly returns NULL instead of an invalid-but-it-never-crashed pointer</a:t>
            </a:r>
          </a:p>
        </p:txBody>
      </p:sp>
    </p:spTree>
    <p:extLst>
      <p:ext uri="{BB962C8B-B14F-4D97-AF65-F5344CB8AC3E}">
        <p14:creationId xmlns:p14="http://schemas.microsoft.com/office/powerpoint/2010/main" val="348060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F47E20B-1205-4238-A82B-90EF577F3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13567AC-EB9A-47A9-B6EC-B5BDB73B1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3464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D2FFCB-6F0E-45C7-A804-A4675840F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15" y="769545"/>
            <a:ext cx="5952765" cy="3263119"/>
          </a:xfrm>
          <a:noFill/>
          <a:ln>
            <a:solidFill>
              <a:schemeClr val="bg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Dynamic Loading</a:t>
            </a:r>
          </a:p>
        </p:txBody>
      </p:sp>
      <p:pic>
        <p:nvPicPr>
          <p:cNvPr id="6" name="Graphic 5" descr="Gears">
            <a:extLst>
              <a:ext uri="{FF2B5EF4-FFF2-40B4-BE49-F238E27FC236}">
                <a16:creationId xmlns:a16="http://schemas.microsoft.com/office/drawing/2014/main" id="{EA1D1D48-83A4-44B4-A2B6-F564720F88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8129008" y="1638804"/>
            <a:ext cx="3419524" cy="341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1761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57259-7374-479E-932A-F509E51C8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Time, time,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7495B-E896-418B-9DD4-723C6A21B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are three times when we can put a library into an executable…</a:t>
            </a:r>
          </a:p>
          <a:p>
            <a:pPr marL="342900" indent="-342900">
              <a:buAutoNum type="arabicParenR"/>
            </a:pPr>
            <a:r>
              <a:rPr lang="en-US" b="1" dirty="0"/>
              <a:t>Link-Time </a:t>
            </a:r>
            <a:r>
              <a:rPr lang="en-US" dirty="0"/>
              <a:t>(Static Linking)</a:t>
            </a:r>
          </a:p>
          <a:p>
            <a:pPr marL="342900" indent="-342900">
              <a:buAutoNum type="arabicParenR"/>
            </a:pPr>
            <a:r>
              <a:rPr lang="en-US" b="1" dirty="0"/>
              <a:t>Load-Time </a:t>
            </a:r>
            <a:r>
              <a:rPr lang="en-US" dirty="0"/>
              <a:t>(Dynamic Linking)</a:t>
            </a:r>
          </a:p>
          <a:p>
            <a:pPr marL="342900" indent="-342900">
              <a:buAutoNum type="arabicParenR"/>
            </a:pPr>
            <a:r>
              <a:rPr lang="en-US" b="1" dirty="0"/>
              <a:t>Run-Time </a:t>
            </a:r>
            <a:r>
              <a:rPr lang="en-US" dirty="0"/>
              <a:t>(Dynamic Loading)</a:t>
            </a:r>
          </a:p>
          <a:p>
            <a:pPr marL="342900" indent="-342900">
              <a:buAutoNum type="arabicParenR"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4934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0DCA3-8907-4A11-8DD7-DF476750A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Dynamically Loaded Libraries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AF374-1642-4ADE-822C-5E42C902D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dynamically </a:t>
            </a:r>
            <a:r>
              <a:rPr lang="en-US" b="1" dirty="0"/>
              <a:t>loaded </a:t>
            </a:r>
            <a:r>
              <a:rPr lang="en-US" dirty="0"/>
              <a:t>library is just like a shared library…</a:t>
            </a:r>
          </a:p>
          <a:p>
            <a:r>
              <a:rPr lang="en-US" dirty="0"/>
              <a:t>But the </a:t>
            </a:r>
            <a:r>
              <a:rPr lang="en-US" b="1" dirty="0"/>
              <a:t>application </a:t>
            </a:r>
            <a:r>
              <a:rPr lang="en-US" dirty="0"/>
              <a:t>decides </a:t>
            </a:r>
            <a:r>
              <a:rPr lang="en-US" b="1" dirty="0"/>
              <a:t>which </a:t>
            </a:r>
            <a:r>
              <a:rPr lang="en-US" dirty="0"/>
              <a:t>shared object to load…</a:t>
            </a:r>
          </a:p>
          <a:p>
            <a:r>
              <a:rPr lang="en-US" dirty="0"/>
              <a:t>And </a:t>
            </a:r>
            <a:r>
              <a:rPr lang="en-US" b="1" dirty="0"/>
              <a:t>when </a:t>
            </a:r>
            <a:r>
              <a:rPr lang="en-US" dirty="0"/>
              <a:t>to load them!</a:t>
            </a:r>
          </a:p>
          <a:p>
            <a:r>
              <a:rPr lang="en-US" dirty="0"/>
              <a:t>While it’s running!!</a:t>
            </a:r>
          </a:p>
          <a:p>
            <a:pPr marL="0" indent="0">
              <a:buNone/>
            </a:pPr>
            <a:r>
              <a:rPr lang="en-US" dirty="0"/>
              <a:t>This is often used to load </a:t>
            </a:r>
            <a:r>
              <a:rPr lang="en-US" b="1" dirty="0"/>
              <a:t>optional </a:t>
            </a:r>
            <a:r>
              <a:rPr lang="en-US" dirty="0"/>
              <a:t>functionality…</a:t>
            </a:r>
          </a:p>
          <a:p>
            <a:r>
              <a:rPr lang="en-US" dirty="0"/>
              <a:t>aka </a:t>
            </a:r>
            <a:r>
              <a:rPr lang="en-US" b="1" dirty="0"/>
              <a:t>plugins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97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1EF9-9FFD-4C91-9DD1-0F848323C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Asking the 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6AD71-1260-46E1-82B4-5D345C541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To dynamically load a library, we have to </a:t>
            </a:r>
            <a:r>
              <a:rPr lang="en-US" b="1" dirty="0"/>
              <a:t>ask the OS</a:t>
            </a:r>
            <a:r>
              <a:rPr lang="en-US" dirty="0"/>
              <a:t>.</a:t>
            </a:r>
          </a:p>
          <a:p>
            <a:r>
              <a:rPr lang="en-US" dirty="0"/>
              <a:t>It will invoke the loader for us</a:t>
            </a:r>
          </a:p>
          <a:p>
            <a:r>
              <a:rPr lang="en-US" dirty="0"/>
              <a:t>Once it’s loaded, we can </a:t>
            </a:r>
            <a:r>
              <a:rPr lang="en-US" b="1" dirty="0"/>
              <a:t>get function pointers </a:t>
            </a:r>
            <a:r>
              <a:rPr lang="en-US" dirty="0"/>
              <a:t>to the functions inside.</a:t>
            </a:r>
          </a:p>
          <a:p>
            <a:pPr marL="0" indent="0">
              <a:buNone/>
            </a:pPr>
            <a:r>
              <a:rPr lang="en-US" dirty="0"/>
              <a:t>What interface (or API) a plugin uses are defined either by the host program or by some standard.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33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F47E20B-1205-4238-A82B-90EF577F3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13567AC-EB9A-47A9-B6EC-B5BDB73B1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3464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D2FFCB-6F0E-45C7-A804-A4675840F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15" y="769545"/>
            <a:ext cx="5952765" cy="3263119"/>
          </a:xfrm>
          <a:noFill/>
          <a:ln>
            <a:solidFill>
              <a:schemeClr val="bg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What to expect for next time</a:t>
            </a:r>
          </a:p>
        </p:txBody>
      </p:sp>
      <p:pic>
        <p:nvPicPr>
          <p:cNvPr id="6" name="Graphic 5" descr="Gears">
            <a:extLst>
              <a:ext uri="{FF2B5EF4-FFF2-40B4-BE49-F238E27FC236}">
                <a16:creationId xmlns:a16="http://schemas.microsoft.com/office/drawing/2014/main" id="{EA1D1D48-83A4-44B4-A2B6-F564720F88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8129008" y="1638804"/>
            <a:ext cx="3419524" cy="341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23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DAF9B-6E43-472F-A524-7605B111B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Compilation Toolchain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3B9EE-E169-4258-B2DC-1BAF418D8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Compilation Toolchain </a:t>
            </a:r>
            <a:r>
              <a:rPr lang="en-US" dirty="0"/>
              <a:t>is the sequence of events that turn your programming language code to an executable file.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Graphic 3" descr="Paper">
            <a:extLst>
              <a:ext uri="{FF2B5EF4-FFF2-40B4-BE49-F238E27FC236}">
                <a16:creationId xmlns:a16="http://schemas.microsoft.com/office/drawing/2014/main" id="{97E67CDB-A39F-4C70-851E-DEE7FE2E25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52263" y="3759208"/>
            <a:ext cx="1120385" cy="112038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1E01CC-DBE7-4C5C-A1BE-88EA4EA5BBA9}"/>
              </a:ext>
            </a:extLst>
          </p:cNvPr>
          <p:cNvSpPr txBox="1"/>
          <p:nvPr/>
        </p:nvSpPr>
        <p:spPr>
          <a:xfrm>
            <a:off x="1733481" y="4879593"/>
            <a:ext cx="612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file.c</a:t>
            </a: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4FDDFA7-BE4A-4BE6-9A3C-43903E74C452}"/>
              </a:ext>
            </a:extLst>
          </p:cNvPr>
          <p:cNvCxnSpPr/>
          <p:nvPr/>
        </p:nvCxnSpPr>
        <p:spPr>
          <a:xfrm>
            <a:off x="2556163" y="4319400"/>
            <a:ext cx="498764" cy="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746095D-4846-44A5-9B96-4F90ADB907A2}"/>
              </a:ext>
            </a:extLst>
          </p:cNvPr>
          <p:cNvSpPr/>
          <p:nvPr/>
        </p:nvSpPr>
        <p:spPr>
          <a:xfrm>
            <a:off x="3255263" y="3537351"/>
            <a:ext cx="498764" cy="148969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FD3F4F-D89E-43AE-9C84-04A90D1B228E}"/>
              </a:ext>
            </a:extLst>
          </p:cNvPr>
          <p:cNvSpPr txBox="1"/>
          <p:nvPr/>
        </p:nvSpPr>
        <p:spPr>
          <a:xfrm rot="16200000">
            <a:off x="2736558" y="4126060"/>
            <a:ext cx="1432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Preprocessor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457607-2CA3-44A9-8EDF-26FB7CDA7989}"/>
              </a:ext>
            </a:extLst>
          </p:cNvPr>
          <p:cNvSpPr txBox="1"/>
          <p:nvPr/>
        </p:nvSpPr>
        <p:spPr>
          <a:xfrm>
            <a:off x="2725521" y="5145650"/>
            <a:ext cx="1558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Process lines </a:t>
            </a:r>
          </a:p>
          <a:p>
            <a:pPr algn="ctr"/>
            <a:r>
              <a:rPr lang="en-US" dirty="0"/>
              <a:t>starting with #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5D7F072-318B-4880-B697-13057AF935A0}"/>
              </a:ext>
            </a:extLst>
          </p:cNvPr>
          <p:cNvCxnSpPr>
            <a:cxnSpLocks/>
          </p:cNvCxnSpPr>
          <p:nvPr/>
        </p:nvCxnSpPr>
        <p:spPr>
          <a:xfrm>
            <a:off x="3943101" y="4319400"/>
            <a:ext cx="751832" cy="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5BB0478-F6DE-4A0D-A1FD-3A97F7FD732D}"/>
              </a:ext>
            </a:extLst>
          </p:cNvPr>
          <p:cNvSpPr/>
          <p:nvPr/>
        </p:nvSpPr>
        <p:spPr>
          <a:xfrm>
            <a:off x="4848759" y="3537351"/>
            <a:ext cx="498764" cy="148969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3A87501-AFE4-4BAC-9FCF-992D625AC6A3}"/>
              </a:ext>
            </a:extLst>
          </p:cNvPr>
          <p:cNvSpPr txBox="1"/>
          <p:nvPr/>
        </p:nvSpPr>
        <p:spPr>
          <a:xfrm rot="16200000">
            <a:off x="4510008" y="4126060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Compiler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F47599-F930-4AFE-BD2A-88462F58E0EA}"/>
              </a:ext>
            </a:extLst>
          </p:cNvPr>
          <p:cNvSpPr txBox="1"/>
          <p:nvPr/>
        </p:nvSpPr>
        <p:spPr>
          <a:xfrm>
            <a:off x="4319017" y="5145650"/>
            <a:ext cx="1972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Turns C Code </a:t>
            </a:r>
          </a:p>
          <a:p>
            <a:pPr algn="ctr"/>
            <a:r>
              <a:rPr lang="en-US" dirty="0"/>
              <a:t>into Machine Code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E72C5C0-DEC1-4373-8C91-BDFE1D3C3767}"/>
              </a:ext>
            </a:extLst>
          </p:cNvPr>
          <p:cNvCxnSpPr>
            <a:cxnSpLocks/>
          </p:cNvCxnSpPr>
          <p:nvPr/>
        </p:nvCxnSpPr>
        <p:spPr>
          <a:xfrm>
            <a:off x="5527963" y="4323656"/>
            <a:ext cx="975223" cy="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C586F26-AD4F-46CA-A362-5A08B6B7E24D}"/>
              </a:ext>
            </a:extLst>
          </p:cNvPr>
          <p:cNvSpPr/>
          <p:nvPr/>
        </p:nvSpPr>
        <p:spPr>
          <a:xfrm>
            <a:off x="6703522" y="3541607"/>
            <a:ext cx="498764" cy="1489693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017910F-071C-4E2D-9CBA-3AB5E805A793}"/>
              </a:ext>
            </a:extLst>
          </p:cNvPr>
          <p:cNvSpPr txBox="1"/>
          <p:nvPr/>
        </p:nvSpPr>
        <p:spPr>
          <a:xfrm rot="16200000">
            <a:off x="6567446" y="4132432"/>
            <a:ext cx="770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Linker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04E2923-A808-44E2-AB9B-5AF6CE017C68}"/>
              </a:ext>
            </a:extLst>
          </p:cNvPr>
          <p:cNvSpPr txBox="1"/>
          <p:nvPr/>
        </p:nvSpPr>
        <p:spPr>
          <a:xfrm>
            <a:off x="6173780" y="5149906"/>
            <a:ext cx="17770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Turns pieces of </a:t>
            </a:r>
          </a:p>
          <a:p>
            <a:pPr algn="ctr"/>
            <a:r>
              <a:rPr lang="en-US" dirty="0"/>
              <a:t>programs into an</a:t>
            </a:r>
          </a:p>
          <a:p>
            <a:r>
              <a:rPr lang="en-US" dirty="0"/>
              <a:t>executable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BF1AA57-DAB2-4D55-AF66-96C7CAE4F968}"/>
              </a:ext>
            </a:extLst>
          </p:cNvPr>
          <p:cNvCxnSpPr>
            <a:cxnSpLocks/>
          </p:cNvCxnSpPr>
          <p:nvPr/>
        </p:nvCxnSpPr>
        <p:spPr>
          <a:xfrm>
            <a:off x="7371644" y="4317099"/>
            <a:ext cx="940906" cy="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C7E1BDD-E46E-4AC0-AD9A-5FE745A8B23D}"/>
              </a:ext>
            </a:extLst>
          </p:cNvPr>
          <p:cNvSpPr/>
          <p:nvPr/>
        </p:nvSpPr>
        <p:spPr>
          <a:xfrm>
            <a:off x="8512886" y="3535050"/>
            <a:ext cx="498764" cy="1489693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EAD0243-DC14-4CFB-89FA-AEF9D1A9278D}"/>
              </a:ext>
            </a:extLst>
          </p:cNvPr>
          <p:cNvSpPr txBox="1"/>
          <p:nvPr/>
        </p:nvSpPr>
        <p:spPr>
          <a:xfrm rot="16200000">
            <a:off x="8206586" y="4009194"/>
            <a:ext cx="1072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Loader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66FD7E-3ABE-4463-A291-39541D208C65}"/>
              </a:ext>
            </a:extLst>
          </p:cNvPr>
          <p:cNvSpPr txBox="1"/>
          <p:nvPr/>
        </p:nvSpPr>
        <p:spPr>
          <a:xfrm>
            <a:off x="7983144" y="5143349"/>
            <a:ext cx="19720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Loads executable</a:t>
            </a:r>
          </a:p>
          <a:p>
            <a:pPr algn="ctr"/>
            <a:r>
              <a:rPr lang="en-US" dirty="0"/>
              <a:t>into RAM and runs it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880A8A1E-4A64-4FFC-8AEA-D1012C461D48}"/>
              </a:ext>
            </a:extLst>
          </p:cNvPr>
          <p:cNvSpPr/>
          <p:nvPr/>
        </p:nvSpPr>
        <p:spPr>
          <a:xfrm>
            <a:off x="10319381" y="3507382"/>
            <a:ext cx="498764" cy="1489693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7FC0DEA-8CF1-4BFA-B63A-0602969E1560}"/>
              </a:ext>
            </a:extLst>
          </p:cNvPr>
          <p:cNvSpPr txBox="1"/>
          <p:nvPr/>
        </p:nvSpPr>
        <p:spPr>
          <a:xfrm rot="16200000">
            <a:off x="10013081" y="3981526"/>
            <a:ext cx="1072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6DE59EB-C5F9-468A-BC6E-88D37A683B46}"/>
              </a:ext>
            </a:extLst>
          </p:cNvPr>
          <p:cNvCxnSpPr>
            <a:cxnSpLocks/>
          </p:cNvCxnSpPr>
          <p:nvPr/>
        </p:nvCxnSpPr>
        <p:spPr>
          <a:xfrm>
            <a:off x="9129094" y="4294486"/>
            <a:ext cx="940906" cy="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132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8" grpId="0" animBg="1"/>
      <p:bldP spid="9" grpId="0"/>
      <p:bldP spid="10" grpId="0"/>
      <p:bldP spid="12" grpId="0" animBg="1"/>
      <p:bldP spid="13" grpId="0"/>
      <p:bldP spid="14" grpId="0"/>
      <p:bldP spid="16" grpId="0" animBg="1"/>
      <p:bldP spid="17" grpId="0"/>
      <p:bldP spid="18" grpId="0"/>
      <p:bldP spid="22" grpId="0" animBg="1"/>
      <p:bldP spid="23" grpId="0"/>
      <p:bldP spid="24" grpId="0"/>
      <p:bldP spid="28" grpId="0" animBg="1"/>
      <p:bldP spid="2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ECC9E-61F4-4D2B-B7E8-515AC11E1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So…What’s in store for next recitation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C688D-32A6-45B9-8E91-DCAC84738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Introduction to Processes</a:t>
            </a:r>
          </a:p>
          <a:p>
            <a:r>
              <a:rPr lang="en-US" dirty="0"/>
              <a:t>System Calls</a:t>
            </a:r>
          </a:p>
          <a:p>
            <a:r>
              <a:rPr lang="en-US" dirty="0"/>
              <a:t>The POSIX API</a:t>
            </a:r>
          </a:p>
        </p:txBody>
      </p:sp>
    </p:spTree>
    <p:extLst>
      <p:ext uri="{BB962C8B-B14F-4D97-AF65-F5344CB8AC3E}">
        <p14:creationId xmlns:p14="http://schemas.microsoft.com/office/powerpoint/2010/main" val="9105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F47E20B-1205-4238-A82B-90EF577F3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13567AC-EB9A-47A9-B6EC-B5BDB73B1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3464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D2FFCB-6F0E-45C7-A804-A4675840F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15" y="769545"/>
            <a:ext cx="5952765" cy="3263119"/>
          </a:xfrm>
          <a:noFill/>
          <a:ln>
            <a:solidFill>
              <a:schemeClr val="bg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The </a:t>
            </a:r>
            <a:r>
              <a:rPr lang="en-US" sz="4000" dirty="0" err="1">
                <a:solidFill>
                  <a:schemeClr val="bg1"/>
                </a:solidFill>
              </a:rPr>
              <a:t>PreProcessor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6" name="Graphic 5" descr="Gears">
            <a:extLst>
              <a:ext uri="{FF2B5EF4-FFF2-40B4-BE49-F238E27FC236}">
                <a16:creationId xmlns:a16="http://schemas.microsoft.com/office/drawing/2014/main" id="{EA1D1D48-83A4-44B4-A2B6-F564720F88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8129008" y="1638804"/>
            <a:ext cx="3419524" cy="341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662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F14F9-0B03-4866-B027-F1E3432E8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Header File (*.h)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4AA64-1111-4C6D-827E-4DF1CF236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You’ve seen these in almost every lab thus far… so what are they?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It’s like a </a:t>
            </a:r>
            <a:r>
              <a:rPr lang="en-US" b="1" dirty="0"/>
              <a:t>public interface</a:t>
            </a:r>
            <a:r>
              <a:rPr lang="en-US" dirty="0"/>
              <a:t>.</a:t>
            </a:r>
          </a:p>
          <a:p>
            <a:r>
              <a:rPr lang="en-US" dirty="0"/>
              <a:t>No actual code!!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 c file contains the </a:t>
            </a:r>
            <a:r>
              <a:rPr lang="en-US" b="1" dirty="0"/>
              <a:t>implementation</a:t>
            </a:r>
            <a:r>
              <a:rPr lang="en-US" dirty="0"/>
              <a:t>.</a:t>
            </a:r>
          </a:p>
          <a:p>
            <a:r>
              <a:rPr lang="en-US" dirty="0"/>
              <a:t>All the code!</a:t>
            </a:r>
          </a:p>
          <a:p>
            <a:r>
              <a:rPr lang="en-US" dirty="0"/>
              <a:t>Any structs, and such…</a:t>
            </a:r>
          </a:p>
        </p:txBody>
      </p:sp>
    </p:spTree>
    <p:extLst>
      <p:ext uri="{BB962C8B-B14F-4D97-AF65-F5344CB8AC3E}">
        <p14:creationId xmlns:p14="http://schemas.microsoft.com/office/powerpoint/2010/main" val="314259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D598D-7342-4BEE-B3F3-CDE0B722D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#define Directive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5EC5B-FBD8-4FEF-BA31-41ECA2A5D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Long story short, it’s </a:t>
            </a:r>
            <a:r>
              <a:rPr lang="en-US" dirty="0" err="1"/>
              <a:t>wack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It’s </a:t>
            </a:r>
            <a:r>
              <a:rPr lang="en-US" b="1" dirty="0"/>
              <a:t>textual copy and paste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Here’s an example:</a:t>
            </a:r>
          </a:p>
          <a:p>
            <a:pPr marL="0" indent="0">
              <a:buNone/>
            </a:pPr>
            <a:r>
              <a:rPr lang="en-US" dirty="0"/>
              <a:t>#define int float</a:t>
            </a:r>
          </a:p>
          <a:p>
            <a:pPr marL="0" indent="0">
              <a:buNone/>
            </a:pPr>
            <a:r>
              <a:rPr lang="en-US" dirty="0"/>
              <a:t>#define true false</a:t>
            </a:r>
          </a:p>
          <a:p>
            <a:r>
              <a:rPr lang="en-US" dirty="0"/>
              <a:t>YUCK!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00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3C1AB-4DCA-40A6-9754-53F095546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Include Guards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65C56-896D-446A-9CF6-16E04C47D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Sometimes, we might #include a header file multiple times by accident.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How do we handle this?</a:t>
            </a:r>
          </a:p>
          <a:p>
            <a:r>
              <a:rPr lang="en-US" dirty="0"/>
              <a:t>With </a:t>
            </a:r>
            <a:r>
              <a:rPr lang="en-US" b="1" dirty="0"/>
              <a:t>include guards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They usually look something like this: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#ifndef _FILE_H_</a:t>
            </a:r>
          </a:p>
          <a:p>
            <a:pPr marL="0" indent="0">
              <a:buNone/>
            </a:pPr>
            <a:r>
              <a:rPr lang="en-US" dirty="0"/>
              <a:t>#define</a:t>
            </a:r>
          </a:p>
          <a:p>
            <a:pPr marL="0" indent="0">
              <a:buNone/>
            </a:pPr>
            <a:r>
              <a:rPr lang="en-US" dirty="0"/>
              <a:t>//contents</a:t>
            </a:r>
          </a:p>
          <a:p>
            <a:pPr marL="0" indent="0">
              <a:buNone/>
            </a:pPr>
            <a:r>
              <a:rPr lang="en-US" dirty="0"/>
              <a:t>#endif </a:t>
            </a:r>
          </a:p>
        </p:txBody>
      </p:sp>
    </p:spTree>
    <p:extLst>
      <p:ext uri="{BB962C8B-B14F-4D97-AF65-F5344CB8AC3E}">
        <p14:creationId xmlns:p14="http://schemas.microsoft.com/office/powerpoint/2010/main" val="392081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ED6A6-D93F-4410-B706-F676E0489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Preprocessor Macros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D8C19-3FF5-49A1-9496-A5FCBDCF4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actually use #define to make something like a </a:t>
            </a:r>
            <a:r>
              <a:rPr lang="en-US" b="1" dirty="0"/>
              <a:t>function</a:t>
            </a:r>
            <a:r>
              <a:rPr lang="en-US" dirty="0"/>
              <a:t>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#define </a:t>
            </a:r>
            <a:r>
              <a:rPr lang="en-US" dirty="0" err="1"/>
              <a:t>streq</a:t>
            </a:r>
            <a:r>
              <a:rPr lang="en-US" dirty="0"/>
              <a:t>(</a:t>
            </a:r>
            <a:r>
              <a:rPr lang="en-US" dirty="0" err="1"/>
              <a:t>a,b</a:t>
            </a:r>
            <a:r>
              <a:rPr lang="en-US" dirty="0"/>
              <a:t>) (</a:t>
            </a:r>
            <a:r>
              <a:rPr lang="en-US" dirty="0" err="1"/>
              <a:t>strcmp</a:t>
            </a:r>
            <a:r>
              <a:rPr lang="en-US" dirty="0"/>
              <a:t>((a), (b)) == 0)</a:t>
            </a:r>
          </a:p>
          <a:p>
            <a:r>
              <a:rPr lang="en-US" dirty="0"/>
              <a:t>There are lots of parenthesis to maintain </a:t>
            </a:r>
            <a:r>
              <a:rPr lang="en-US" b="1" dirty="0"/>
              <a:t>Operator Precedence!</a:t>
            </a:r>
            <a:endParaRPr lang="en-US" dirty="0"/>
          </a:p>
          <a:p>
            <a:endParaRPr lang="en-US" dirty="0"/>
          </a:p>
          <a:p>
            <a:r>
              <a:rPr lang="en-US" dirty="0"/>
              <a:t>But remember, it’s just textual replacement!!</a:t>
            </a:r>
          </a:p>
        </p:txBody>
      </p:sp>
    </p:spTree>
    <p:extLst>
      <p:ext uri="{BB962C8B-B14F-4D97-AF65-F5344CB8AC3E}">
        <p14:creationId xmlns:p14="http://schemas.microsoft.com/office/powerpoint/2010/main" val="3570642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CS_0449_Recitation_6</Template>
  <TotalTime>19</TotalTime>
  <Words>1397</Words>
  <Application>Microsoft Office PowerPoint</Application>
  <PresentationFormat>Widescreen</PresentationFormat>
  <Paragraphs>224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Calibri</vt:lpstr>
      <vt:lpstr>Gill Sans MT</vt:lpstr>
      <vt:lpstr>Parcel</vt:lpstr>
      <vt:lpstr>CS 0449 Recitation 6</vt:lpstr>
      <vt:lpstr>Logistics</vt:lpstr>
      <vt:lpstr>Pre-Processing, Compilation, and Linking</vt:lpstr>
      <vt:lpstr>The Compilation Toolchain</vt:lpstr>
      <vt:lpstr>The PreProcessor</vt:lpstr>
      <vt:lpstr>Header File (*.h)</vt:lpstr>
      <vt:lpstr>The #define Directive</vt:lpstr>
      <vt:lpstr>Include Guards</vt:lpstr>
      <vt:lpstr>Preprocessor Macros</vt:lpstr>
      <vt:lpstr>The Compiler</vt:lpstr>
      <vt:lpstr>all that really matters</vt:lpstr>
      <vt:lpstr>Object Files</vt:lpstr>
      <vt:lpstr>The Anatomy Of an Object File</vt:lpstr>
      <vt:lpstr>Kinds of Data </vt:lpstr>
      <vt:lpstr>The Symbol Table</vt:lpstr>
      <vt:lpstr>The Linker</vt:lpstr>
      <vt:lpstr>Puzzle Pieces</vt:lpstr>
      <vt:lpstr>Linking</vt:lpstr>
      <vt:lpstr>A complete Puzzle</vt:lpstr>
      <vt:lpstr>Linker Errors</vt:lpstr>
      <vt:lpstr>Static</vt:lpstr>
      <vt:lpstr>Extern</vt:lpstr>
      <vt:lpstr>More on Linking</vt:lpstr>
      <vt:lpstr>The nm program</vt:lpstr>
      <vt:lpstr>A Quick Detour: Function Pointers</vt:lpstr>
      <vt:lpstr>Remember Pointers?</vt:lpstr>
      <vt:lpstr>TypeDef is Amazing!!</vt:lpstr>
      <vt:lpstr>But why?</vt:lpstr>
      <vt:lpstr>Dynamic Linking</vt:lpstr>
      <vt:lpstr>What if we left the holes in the executable</vt:lpstr>
      <vt:lpstr>Dynamic Linking</vt:lpstr>
      <vt:lpstr>Static Linking</vt:lpstr>
      <vt:lpstr>Pros and Cons</vt:lpstr>
      <vt:lpstr>A Quick Example</vt:lpstr>
      <vt:lpstr>Dynamic Loading</vt:lpstr>
      <vt:lpstr>Time, time, Time</vt:lpstr>
      <vt:lpstr>Dynamically Loaded Libraries</vt:lpstr>
      <vt:lpstr>Asking the OS</vt:lpstr>
      <vt:lpstr>What to expect for next time</vt:lpstr>
      <vt:lpstr>So…What’s in store for next recitation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0449 Recitation 6</dc:title>
  <dc:creator>Lu, Gordon</dc:creator>
  <cp:lastModifiedBy>Lu, Gordon</cp:lastModifiedBy>
  <cp:revision>2</cp:revision>
  <dcterms:created xsi:type="dcterms:W3CDTF">2021-03-24T21:10:44Z</dcterms:created>
  <dcterms:modified xsi:type="dcterms:W3CDTF">2021-03-24T21:29:46Z</dcterms:modified>
</cp:coreProperties>
</file>