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59" r:id="rId3"/>
    <p:sldId id="266" r:id="rId4"/>
    <p:sldId id="349" r:id="rId5"/>
    <p:sldId id="350" r:id="rId6"/>
    <p:sldId id="351" r:id="rId7"/>
    <p:sldId id="352" r:id="rId8"/>
    <p:sldId id="353" r:id="rId9"/>
    <p:sldId id="354" r:id="rId10"/>
    <p:sldId id="355" r:id="rId11"/>
    <p:sldId id="356" r:id="rId12"/>
    <p:sldId id="357" r:id="rId13"/>
    <p:sldId id="358" r:id="rId14"/>
    <p:sldId id="359" r:id="rId15"/>
    <p:sldId id="360" r:id="rId16"/>
    <p:sldId id="361" r:id="rId17"/>
    <p:sldId id="362" r:id="rId18"/>
    <p:sldId id="363" r:id="rId19"/>
    <p:sldId id="364" r:id="rId20"/>
    <p:sldId id="366" r:id="rId21"/>
    <p:sldId id="340" r:id="rId22"/>
    <p:sldId id="367" r:id="rId23"/>
    <p:sldId id="369" r:id="rId24"/>
    <p:sldId id="258" r:id="rId25"/>
    <p:sldId id="261" r:id="rId26"/>
    <p:sldId id="262" r:id="rId27"/>
    <p:sldId id="263" r:id="rId28"/>
    <p:sldId id="264" r:id="rId29"/>
    <p:sldId id="371" r:id="rId30"/>
    <p:sldId id="372" r:id="rId31"/>
    <p:sldId id="373" r:id="rId32"/>
    <p:sldId id="268" r:id="rId33"/>
    <p:sldId id="269" r:id="rId34"/>
    <p:sldId id="374" r:id="rId35"/>
    <p:sldId id="375" r:id="rId36"/>
    <p:sldId id="376" r:id="rId37"/>
    <p:sldId id="272" r:id="rId38"/>
    <p:sldId id="275" r:id="rId39"/>
    <p:sldId id="277" r:id="rId40"/>
    <p:sldId id="276" r:id="rId41"/>
    <p:sldId id="278" r:id="rId42"/>
    <p:sldId id="279" r:id="rId43"/>
    <p:sldId id="377" r:id="rId44"/>
    <p:sldId id="378" r:id="rId45"/>
    <p:sldId id="379" r:id="rId46"/>
    <p:sldId id="380" r:id="rId47"/>
    <p:sldId id="381" r:id="rId48"/>
    <p:sldId id="382" r:id="rId49"/>
    <p:sldId id="274" r:id="rId50"/>
    <p:sldId id="383" r:id="rId51"/>
    <p:sldId id="384" r:id="rId52"/>
    <p:sldId id="385" r:id="rId53"/>
    <p:sldId id="386" r:id="rId54"/>
    <p:sldId id="387" r:id="rId55"/>
    <p:sldId id="389" r:id="rId56"/>
    <p:sldId id="390" r:id="rId57"/>
    <p:sldId id="308" r:id="rId58"/>
    <p:sldId id="391" r:id="rId59"/>
    <p:sldId id="392" r:id="rId60"/>
    <p:sldId id="393" r:id="rId61"/>
    <p:sldId id="394" r:id="rId62"/>
    <p:sldId id="395" r:id="rId63"/>
    <p:sldId id="396" r:id="rId64"/>
    <p:sldId id="397" r:id="rId65"/>
    <p:sldId id="398" r:id="rId66"/>
    <p:sldId id="399" r:id="rId67"/>
    <p:sldId id="400" r:id="rId68"/>
    <p:sldId id="401" r:id="rId69"/>
    <p:sldId id="402" r:id="rId70"/>
    <p:sldId id="403" r:id="rId71"/>
    <p:sldId id="405" r:id="rId72"/>
    <p:sldId id="404" r:id="rId73"/>
    <p:sldId id="406" r:id="rId74"/>
    <p:sldId id="368" r:id="rId75"/>
    <p:sldId id="341" r:id="rId76"/>
    <p:sldId id="342" r:id="rId77"/>
    <p:sldId id="343" r:id="rId78"/>
    <p:sldId id="344" r:id="rId79"/>
    <p:sldId id="345" r:id="rId80"/>
    <p:sldId id="346" r:id="rId81"/>
    <p:sldId id="347" r:id="rId82"/>
    <p:sldId id="348" r:id="rId8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presProps" Target="pres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1T04:18:56.93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3880 224 0 0,'0'0'279'0'0,"0"0"15"0"0,0 0 4 0 0,0 0-8 0 0,0 0 38 0 0,0 0-11 0 0,0 0-2 0 0,0 0 3 0 0,0 0-5 0 0,0 0-2 0 0,0 0-5 0 0,0 0 1 0 0,0 0 1 0 0,0 0-2 0 0,0 0-7 0 0,0 0 3 0 0,0 0 11 0 0,0 0 0 0 0,0 0 4 0 0,0 0 6 0 0,0 0 7 0 0,0 0 14 0 0,0 0 9 0 0,0 0 0 0 0,0 0 0 0 0,0 0-12 0 0,0 0-11 0 0,0 0-6 0 0,0 0-18 0 0,0 0-15 0 0,0 0-15 0 0,16 18 1182 0 0,-13-15-1375 0 0,0 0-1 0 0,0 0 1 0 0,0 0 0 0 0,1 0 0 0 0,-1-1 0 0 0,1 1 0 0 0,0-1 0 0 0,0 0 0 0 0,0 0-1 0 0,0-1 1 0 0,0 1 0 0 0,0-1 0 0 0,1 0 0 0 0,-1 0 0 0 0,0 0 0 0 0,1 0 0 0 0,-1-1 0 0 0,1 0-1 0 0,-1 0 1 0 0,0 0 0 0 0,1-1 0 0 0,5 0 0 0 0,14-2 125 0 0,1 1 1 0 0,27 1-1 0 0,34-3 207 0 0,-41-4-91 0 0,52-16 0 0 0,-31 6-99 0 0,9 2-120 0 0,-31 7 7 0 0,62-21 0 0 0,-20 2 157 0 0,-52 18-122 0 0,0-1-1 0 0,45-23 1 0 0,-60 24-139 0 0,107-61 359 0 0,-109 59-248 0 0,0 0 0 0 0,-1-1-1 0 0,0-1 1 0 0,26-31 0 0 0,101-133 381 0 0,-29 24 310 0 0,-70 91-486 0 0,-17 22-91 0 0,34-73 0 0 0,-18 32-127 0 0,-22 38-81 0 0,-1-2-1 0 0,-2-1 0 0 0,13-57 0 0 0,-24 74-17 0 0,-1 0-1 0 0,-2 0 1 0 0,-1-1-1 0 0,-1-50 1 0 0,-12-43 39 0 0,-4 47-61 0 0,6 11 48 0 0,7 51-33 0 0,0 0-1 0 0,-1 1 1 0 0,-8-28-1 0 0,-13-48 70 0 0,-12-2-40 0 0,24 67-39 0 0,1 0 1 0 0,1 0-1 0 0,-8-41 1 0 0,6-16 18 0 0,-1-14 20 0 0,7 81-20 0 0,0 1-1 0 0,-1-1 1 0 0,-1 1-1 0 0,0 0 1 0 0,-1 1-1 0 0,-12-17 0 0 0,5 8 10 0 0,7 9-20 0 0,-67-114 35 0 0,-25-55-83 0 0,63 128 23 0 0,-38-66 395 0 0,61 92-308 0 0,-2 1 1 0 0,0 0 0 0 0,-2 2 0 0 0,-2 0 0 0 0,-21-23 0 0 0,-40-31 63 0 0,30 38-79 0 0,17 15-69 0 0,-15-14 67 0 0,-103-65-1 0 0,14 26 34 0 0,125 71-50 0 0,0-1 0 0 0,1 0 1 0 0,-14-14-1 0 0,-4-3-34 0 0,19 18 21 0 0,0 1 0 0 0,0 0 0 0 0,-1 1 0 0 0,0 0 0 0 0,0 1 0 0 0,-24-7 0 0 0,-80-11 106 0 0,36 8 5 0 0,26 1 131 0 0,17-1 244 0 0,36 14-476 0 0,1 1-10 0 0,0 0-3 0 0,0 0 4 0 0,-4-1 34 0 0,2 1-90 0 0,4 0-199 0 0,2 2 236 0 0,0-1 1 0 0,0 0-1 0 0,0 1 0 0 0,0 0 0 0 0,0 0 1 0 0,-1 0-1 0 0,1 0 0 0 0,-1 1 0 0 0,1 0 1 0 0,-1-1-1 0 0,0 1 0 0 0,0 0 0 0 0,0 0 1 0 0,-1 1-1 0 0,1-1 0 0 0,-1 1 0 0 0,1-1 1 0 0,1 5-1 0 0,2 7 12 0 0,0-1-1 0 0,0 1 1 0 0,-1 1 0 0 0,-1-1-1 0 0,4 31 1 0 0,-4 78 22 0 0,-4-93 33 0 0,6 42 444 0 0,-1-58-315 0 0,-16-53-311 0 0,2-1 1 0 0,1 1-1 0 0,-4-66 1 0 0,2 17-189 0 0,5 32-69 0 0,1-62 1 0 0,12 60 86 0 0,-3 31 245 0 0,-5 23 34 0 0,0 1-1 0 0,1-1 1 0 0,-1 1-1 0 0,0-1 1 0 0,-1 0 0 0 0,1 1-1 0 0,0-1 1 0 0,-1 0-1 0 0,1 1 1 0 0,-2-4 0 0 0,-1-7-33 0 0,3-32-132 0 0,0 44 152 0 0,1-7-42 0 0,-1 8 69 0 0,0-1 0 0 0,0 1 0 0 0,0 0 0 0 0,0 0 0 0 0,0 0-1 0 0,0 0 1 0 0,0 0 0 0 0,0-1 0 0 0,0 1 0 0 0,0 0 0 0 0,0 0 0 0 0,0 0 0 0 0,0 0-1 0 0,0 0 1 0 0,0-1 0 0 0,0 1 0 0 0,0 0 0 0 0,0 0 0 0 0,0 0 0 0 0,0 0-1 0 0,0 0 1 0 0,0 0 0 0 0,0-1 0 0 0,1 1 0 0 0,-1 0 0 0 0,0 0 0 0 0,0 0-1 0 0,0 0 1 0 0,0 0 0 0 0,0 0 0 0 0,0 0 0 0 0,0 0 0 0 0,0-1 0 0 0,1 1 0 0 0,-1 0-1 0 0,0 0 1 0 0,0 0 0 0 0,0 0 0 0 0,0 0 0 0 0,0 0 0 0 0,0 0 0 0 0,1 0-1 0 0,-1 0 1 0 0,0 0 0 0 0,0 0 0 0 0,0 0 0 0 0,0 0 0 0 0,0 0 0 0 0,1 0-1 0 0,-1 0 1 0 0,0 0 0 0 0,0 0 0 0 0,0 0 0 0 0,0 0 0 0 0,0 0 0 0 0,1 0 0 0 0,3 6 1 0 0,0 0 1 0 0,1-1 0 0 0,0 0-1 0 0,0 0 1 0 0,1 0 0 0 0,-1 0 0 0 0,1-1-1 0 0,0 0 1 0 0,0 0 0 0 0,8 3 0 0 0,15 7 39 0 0,32 9-1 0 0,-22-9 81 0 0,1-1-74 0 0,1-1 0 0 0,0-3 0 0 0,0-1 0 0 0,69 3 1 0 0,60-4 21 0 0,-154-9 142 0 0,-25-6-136 0 0,9 8-91 0 0,-10-11-1520 0 0,6 6-1530 0 0,-6 4-4965 0 0,10 1 3148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1T04:18:56.93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3880 224 0 0,'0'0'279'0'0,"0"0"15"0"0,0 0 4 0 0,0 0-8 0 0,0 0 38 0 0,0 0-11 0 0,0 0-2 0 0,0 0 3 0 0,0 0-5 0 0,0 0-2 0 0,0 0-5 0 0,0 0 1 0 0,0 0 1 0 0,0 0-2 0 0,0 0-7 0 0,0 0 3 0 0,0 0 11 0 0,0 0 0 0 0,0 0 4 0 0,0 0 6 0 0,0 0 7 0 0,0 0 14 0 0,0 0 9 0 0,0 0 0 0 0,0 0 0 0 0,0 0-12 0 0,0 0-11 0 0,0 0-6 0 0,0 0-18 0 0,0 0-15 0 0,0 0-15 0 0,16 18 1182 0 0,-13-15-1375 0 0,0 0-1 0 0,0 0 1 0 0,0 0 0 0 0,1 0 0 0 0,-1-1 0 0 0,1 1 0 0 0,0-1 0 0 0,0 0 0 0 0,0 0-1 0 0,0-1 1 0 0,0 1 0 0 0,0-1 0 0 0,1 0 0 0 0,-1 0 0 0 0,0 0 0 0 0,1 0 0 0 0,-1-1 0 0 0,1 0-1 0 0,-1 0 1 0 0,0 0 0 0 0,1-1 0 0 0,5 0 0 0 0,14-2 125 0 0,1 1 1 0 0,27 1-1 0 0,34-3 207 0 0,-41-4-91 0 0,52-16 0 0 0,-31 6-99 0 0,9 2-120 0 0,-31 7 7 0 0,62-21 0 0 0,-20 2 157 0 0,-52 18-122 0 0,0-1-1 0 0,45-23 1 0 0,-60 24-139 0 0,107-61 359 0 0,-109 59-248 0 0,0 0 0 0 0,-1-1-1 0 0,0-1 1 0 0,26-31 0 0 0,101-133 381 0 0,-29 24 310 0 0,-70 91-486 0 0,-17 22-91 0 0,34-73 0 0 0,-18 32-127 0 0,-22 38-81 0 0,-1-2-1 0 0,-2-1 0 0 0,13-57 0 0 0,-24 74-17 0 0,-1 0-1 0 0,-2 0 1 0 0,-1-1-1 0 0,-1-50 1 0 0,-12-43 39 0 0,-4 47-61 0 0,6 11 48 0 0,7 51-33 0 0,0 0-1 0 0,-1 1 1 0 0,-8-28-1 0 0,-13-48 70 0 0,-12-2-40 0 0,24 67-39 0 0,1 0 1 0 0,1 0-1 0 0,-8-41 1 0 0,6-16 18 0 0,-1-14 20 0 0,7 81-20 0 0,0 1-1 0 0,-1-1 1 0 0,-1 1-1 0 0,0 0 1 0 0,-1 1-1 0 0,-12-17 0 0 0,5 8 10 0 0,7 9-20 0 0,-67-114 35 0 0,-25-55-83 0 0,63 128 23 0 0,-38-66 395 0 0,61 92-308 0 0,-2 1 1 0 0,0 0 0 0 0,-2 2 0 0 0,-2 0 0 0 0,-21-23 0 0 0,-40-31 63 0 0,30 38-79 0 0,17 15-69 0 0,-15-14 67 0 0,-103-65-1 0 0,14 26 34 0 0,125 71-50 0 0,0-1 0 0 0,1 0 1 0 0,-14-14-1 0 0,-4-3-34 0 0,19 18 21 0 0,0 1 0 0 0,0 0 0 0 0,-1 1 0 0 0,0 0 0 0 0,0 1 0 0 0,-24-7 0 0 0,-80-11 106 0 0,36 8 5 0 0,26 1 131 0 0,17-1 244 0 0,36 14-476 0 0,1 1-10 0 0,0 0-3 0 0,0 0 4 0 0,-4-1 34 0 0,2 1-90 0 0,4 0-199 0 0,2 2 236 0 0,0-1 1 0 0,0 0-1 0 0,0 1 0 0 0,0 0 0 0 0,0 0 1 0 0,-1 0-1 0 0,1 0 0 0 0,-1 1 0 0 0,1 0 1 0 0,-1-1-1 0 0,0 1 0 0 0,0 0 0 0 0,0 0 1 0 0,-1 1-1 0 0,1-1 0 0 0,-1 1 0 0 0,1-1 1 0 0,1 5-1 0 0,2 7 12 0 0,0-1-1 0 0,0 1 1 0 0,-1 1 0 0 0,-1-1-1 0 0,4 31 1 0 0,-4 78 22 0 0,-4-93 33 0 0,6 42 444 0 0,-1-58-315 0 0,-16-53-311 0 0,2-1 1 0 0,1 1-1 0 0,-4-66 1 0 0,2 17-189 0 0,5 32-69 0 0,1-62 1 0 0,12 60 86 0 0,-3 31 245 0 0,-5 23 34 0 0,0 1-1 0 0,1-1 1 0 0,-1 1-1 0 0,0-1 1 0 0,-1 0 0 0 0,1 1-1 0 0,0-1 1 0 0,-1 0-1 0 0,1 1 1 0 0,-2-4 0 0 0,-1-7-33 0 0,3-32-132 0 0,0 44 152 0 0,1-7-42 0 0,-1 8 69 0 0,0-1 0 0 0,0 1 0 0 0,0 0 0 0 0,0 0 0 0 0,0 0-1 0 0,0 0 1 0 0,0 0 0 0 0,0-1 0 0 0,0 1 0 0 0,0 0 0 0 0,0 0 0 0 0,0 0 0 0 0,0 0-1 0 0,0 0 1 0 0,0-1 0 0 0,0 1 0 0 0,0 0 0 0 0,0 0 0 0 0,0 0 0 0 0,0 0-1 0 0,0 0 1 0 0,0 0 0 0 0,0-1 0 0 0,1 1 0 0 0,-1 0 0 0 0,0 0 0 0 0,0 0-1 0 0,0 0 1 0 0,0 0 0 0 0,0 0 0 0 0,0 0 0 0 0,0 0 0 0 0,0-1 0 0 0,1 1 0 0 0,-1 0-1 0 0,0 0 1 0 0,0 0 0 0 0,0 0 0 0 0,0 0 0 0 0,0 0 0 0 0,0 0 0 0 0,1 0-1 0 0,-1 0 1 0 0,0 0 0 0 0,0 0 0 0 0,0 0 0 0 0,0 0 0 0 0,0 0 0 0 0,1 0-1 0 0,-1 0 1 0 0,0 0 0 0 0,0 0 0 0 0,0 0 0 0 0,0 0 0 0 0,0 0 0 0 0,1 0 0 0 0,3 6 1 0 0,0 0 1 0 0,1-1 0 0 0,0 0-1 0 0,0 0 1 0 0,1 0 0 0 0,-1 0 0 0 0,1-1-1 0 0,0 0 1 0 0,0 0 0 0 0,8 3 0 0 0,15 7 39 0 0,32 9-1 0 0,-22-9 81 0 0,1-1-74 0 0,1-1 0 0 0,0-3 0 0 0,0-1 0 0 0,69 3 1 0 0,60-4 21 0 0,-154-9 142 0 0,-25-6-136 0 0,9 8-91 0 0,-10-11-1520 0 0,6 6-1530 0 0,-6 4-4965 0 0,10 1 3148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1T04:21:12.94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2114 156 0 0,'0'0'457'0'0,"0"0"-15"0"0,0 0-30 0 0,0 0-33 0 0,0 0-30 0 0,0 0-21 0 0,0 0-37 0 0,0 0-9 0 0,0 0-12 0 0,0 0-2 0 0,0 0-6 0 0,0 0-6 0 0,0 0-13 0 0,0 0 18 0 0,0 0-12 0 0,0 0-2 0 0,0 0-5 0 0,0 0-8 0 0,0 0-7 0 0,0 0 0 0 0,0 0 15 0 0,0 0-17 0 0,0 0-24 0 0,0 0-14 0 0,0 0-5 0 0,0 0-5 0 0,0 0-7 0 0,0 0-15 0 0,0 0-17 0 0,0 0-10 0 0,0 0-12 0 0,0 0-13 0 0,0 0-12 0 0,0 0-3 0 0,27 14 2255 0 0,-24-13-2266 0 0,0-1 0 0 0,-1 0 0 0 0,1 0 0 0 0,0 0 0 0 0,-1 0 0 0 0,1 0 0 0 0,0 0 0 0 0,-1-1 0 0 0,1 0 0 0 0,-1 1 0 0 0,4-2 0 0 0,-4 1-2 0 0,-2 1-10 0 0,34-4 370 0 0,33-12-16 0 0,-45 12-173 0 0,1-1 0 0 0,29-11 0 0 0,-17 4-15 0 0,0 1-1 0 0,1 2 1 0 0,0 1 0 0 0,45-3-1 0 0,-12-5-43 0 0,-28 6-94 0 0,-19 5 3 0 0,0-2-1 0 0,-1 0 1 0 0,1-1 0 0 0,-1-1 0 0 0,-1-1 0 0 0,0 0 0 0 0,0-2 0 0 0,-1 0 0 0 0,-1-2 0 0 0,20-17-1 0 0,4-1 66 0 0,-34 26-139 0 0,1 0 0 0 0,0-1-1 0 0,-1 0 1 0 0,0-1-1 0 0,-1 1 1 0 0,11-15-1 0 0,36-55 116 0 0,-32 50-111 0 0,17-26 27 0 0,-29 37-26 0 0,10-24 9 0 0,-15 25-23 0 0,1 0-1 0 0,14-24 1 0 0,-14 29-13 0 0,0 0 0 0 0,-1-1 0 0 0,-1 0 0 0 0,1 0 0 0 0,4-23-1 0 0,-4 6 22 0 0,-1 7-15 0 0,-1 0 1 0 0,-1-1-1 0 0,-1-36 1 0 0,-1-100 79 0 0,-3 120-92 0 0,-5-75-26 0 0,7 87 32 0 0,-7-46 0 0 0,-6 8 3 0 0,11 52 5 0 0,-42-129-3 0 0,40 131 7 0 0,-1-1 0 0 0,0 1 1 0 0,0 1-1 0 0,-1-1 1 0 0,0 1-1 0 0,-12-12 1 0 0,-16-19-9 0 0,-104-140 15 0 0,131 171-16 0 0,0 0 0 0 0,-1 0 0 0 0,0 1 0 0 0,-1 0 0 0 0,0 0 0 0 0,0 2 0 0 0,0-1 0 0 0,-1 1 0 0 0,-17-7 0 0 0,15 7-2 0 0,-114-48-52 0 0,-4-3 69 0 0,114 51 30 0 0,12 5-54 0 0,0 0 1 0 0,0-1-1 0 0,0 0 1 0 0,0 0-1 0 0,1 0 0 0 0,-6-5 1 0 0,9 7 12 0 0,-11-3-31 0 0,2-1 29 0 0,0 0 1 0 0,0 1 0 0 0,-14-3 0 0 0,-1-1 28 0 0,-17-12-49 0 0,41 19 11 0 0,-3-1-2 0 0,-27-4 13 0 0,29 5-32 0 0,2 0 16 0 0,-29-8 22 0 0,-25-8 10 0 0,52 15-28 0 0,2 1 4 0 0,-18-9 13 0 0,21 16 5 0 0,0 0 1 0 0,0 0 0 0 0,-1 0-1 0 0,0 1 1 0 0,0-1-1 0 0,-1 0 1 0 0,0 1 0 0 0,0 11-1 0 0,-4 68 63 0 0,0-26-16 0 0,-1-20-33 0 0,3-35-25 0 0,0 1-1 0 0,0 0 1 0 0,1 0-1 0 0,0-1 1 0 0,0 1-1 0 0,0 0 1 0 0,1 0-1 0 0,0 0 1 0 0,0-1-1 0 0,1 1 1 0 0,4 11-1 0 0,-4-13 20 0 0,8 13 23 0 0,-7-17-36 0 0,-4-14-12 0 0,-11-80-285 0 0,-6 4-9 0 0,-11-71-143 0 0,25 140 362 0 0,1-6-64 0 0,3 25 136 0 0,1 1 1 0 0,-1-1 0 0 0,0 0-1 0 0,1 1 1 0 0,-1-1 0 0 0,1 1-1 0 0,-1-1 1 0 0,1 1 0 0 0,-1-1 0 0 0,1 1-1 0 0,-1-1 1 0 0,1 1 0 0 0,-1-1-1 0 0,1 1 1 0 0,-1 0 0 0 0,1-1 0 0 0,0 1-1 0 0,-1 0 1 0 0,1 0 0 0 0,0-1-1 0 0,-1 1 1 0 0,1 0 0 0 0,0 0-1 0 0,-1 0 1 0 0,1 0 0 0 0,0 0 0 0 0,0 0-1 0 0,-1 0 1 0 0,1 0 0 0 0,0 0-1 0 0,-1 0 1 0 0,1 0 0 0 0,0 1-1 0 0,1-1 1 0 0,0 1 6 0 0,-2-1 7 0 0,0 0 2 0 0,3 0-1 0 0,-1 1 0 0 0,1-1 0 0 0,-1 1 0 0 0,1 0 0 0 0,-1 0 0 0 0,1 0 0 0 0,-1 0-1 0 0,0 1 1 0 0,1-1 0 0 0,1 2 0 0 0,2 1-19 0 0,-5-3 16 0 0,-1-1 10 0 0,0 0-10 0 0,0 0 2 0 0,0 0 3 0 0,2 0-5 0 0,3 1 0 0 0,-3 0 2 0 0,-2-1-3 0 0,26-5 40 0 0,-10 1-32 0 0,-1 1-1 0 0,1 1 0 0 0,0 0 0 0 0,-1 1 1 0 0,1 1-1 0 0,0 0 0 0 0,0 1 0 0 0,-1 1 0 0 0,19 4 1 0 0,26 2 79 0 0,-28-5-7 0 0,0-1 0 0 0,0-2 0 0 0,1-2 0 0 0,35-5 1 0 0,-47 6 8 0 0,2-3 147 0 0,-22 3-161 0 0,-1 1-9 0 0,0 0 19 0 0,7 0 81 0 0,-4 0-235 0 0,-6 0-359 0 0,-19 0 30 0 0,16 0-112 0 0,6 0-161 0 0,-8 1-1089 0 0,-6-5-5232 0 0,12 3 3153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1T04:23:14.18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1727 68 0 0,'0'0'482'0'0,"0"0"-11"0"0,0 0-18 0 0,0 0-14 0 0,0 0-19 0 0,0 0-16 0 0,0 0-4 0 0,0 0-17 0 0,0 0-21 0 0,0 0-11 0 0,0 0-2 0 0,0 0-10 0 0,0 0 0 0 0,0 0 1 0 0,0 0-2 0 0,0 0 1 0 0,0 0-11 0 0,28 25 3234 0 0,4-25-2863 0 0,-1-2 0 0 0,52-9 0 0 0,-28 1-216 0 0,-39 7-336 0 0,-1-2 0 0 0,0 0 0 0 0,0-1 0 0 0,0 0 0 0 0,25-16 0 0 0,157-111 464 0 0,-192 129-603 0 0,113-96 138 0 0,-91 76-113 0 0,0-4 13 0 0,44-58-1 0 0,-55 65-23 0 0,7-13 4 0 0,-1 0 0 0 0,20-44-1 0 0,-33 60-23 0 0,4-9 4 0 0,-2-1 1 0 0,-1 0-1 0 0,-1-1 0 0 0,-2 0 0 0 0,7-47 0 0 0,-14 32-5 0 0,1-5 7 0 0,0 33 11 0 0,0 0-1 0 0,0 0 0 0 0,-1 0 0 0 0,-4-24 0 0 0,0 0 25 0 0,0 17-16 0 0,-1 0 0 0 0,0 0 0 0 0,-2 0 0 0 0,-1 1 0 0 0,-21-42 1 0 0,16 36 15 0 0,8 17-30 0 0,-1 0 0 0 0,-1 0 0 0 0,0 1-1 0 0,-1 0 1 0 0,1 0 0 0 0,-2 1-1 0 0,1 0 1 0 0,-2 0 0 0 0,1 1-1 0 0,-1 0 1 0 0,0 1 0 0 0,0 0 0 0 0,-1 1-1 0 0,-23-11 1 0 0,-10-3 0 0 0,0-3-1 0 0,-53-35 0 0 0,64 24-16 0 0,-6 7 18 0 0,5 11-42 0 0,27 13 33 0 0,1 0 1 0 0,-1 0-1 0 0,1 0 0 0 0,0-1 1 0 0,-10-7-1 0 0,13 8-1 0 0,-24-7 9 0 0,25 10-18 0 0,2 0-5 0 0,0 0 7 0 0,0 0-10 0 0,0 0 1 0 0,0 0 12 0 0,0 0 3 0 0,0 0-4 0 0,0 0 0 0 0,0 0 1 0 0,0 0-1 0 0,0-1 1 0 0,0 1-1 0 0,0 0 1 0 0,0 0-1 0 0,0 0 1 0 0,0 0-1 0 0,0 0 1 0 0,0-1-1 0 0,0 1 1 0 0,0 0 0 0 0,0 0-1 0 0,0 0 1 0 0,0 0-1 0 0,0 0 1 0 0,0-1-1 0 0,-1 1 1 0 0,1 0-1 0 0,0 0 1 0 0,0 0-1 0 0,0 0 1 0 0,0 0-1 0 0,0 0 1 0 0,0 0-1 0 0,-1 0 1 0 0,1 0-1 0 0,0-1 1 0 0,0 1-1 0 0,0 0 1 0 0,0 0-1 0 0,0 0 1 0 0,-1 0-1 0 0,1 0 1 0 0,0 0 0 0 0,0 0-1 0 0,0 0 1 0 0,0 0-1 0 0,-1 0 1 0 0,1 0-1 0 0,0 0 1 0 0,0 0-1 0 0,0 0 1 0 0,0 0-1 0 0,-1 1 1 0 0,-10 30 68 0 0,-1 0 1 0 0,-1 0-1 0 0,-31 48 1 0 0,19-35 24 0 0,10-11 35 0 0,12-26-100 0 0,0 0 0 0 0,0 0 0 0 0,0-1 0 0 0,-1 1 0 0 0,0-1 0 0 0,0 1 0 0 0,-6 5-1 0 0,8-10-16 0 0,1 1-1 0 0,-1-1 0 0 0,1 1 1 0 0,-1-1-1 0 0,1 1 0 0 0,0 0 1 0 0,0 0-1 0 0,0 0 0 0 0,0 4 1 0 0,1-7-13 0 0,0 0-11 0 0,0 0 8 0 0,1-6 0 0 0,0-1 0 0 0,1 1 0 0 0,0 0 0 0 0,1-1 0 0 0,0 1 0 0 0,-1 0 0 0 0,6-7 0 0 0,-3 4-27 0 0,-4 7 31 0 0,11-20-130 0 0,0-1 1 0 0,-2 0 0 0 0,-1 0 0 0 0,-1-1-1 0 0,7-30 1 0 0,-12 35 2 0 0,0 0 0 0 0,11-33 0 0 0,-13 51 118 0 0,-1 1 1 0 0,-1-1 8 0 0,1 1 0 0 0,0-1 0 0 0,0 1 0 0 0,0-1 0 0 0,-1 1 0 0 0,1-1 0 0 0,0 1 0 0 0,0-1 0 0 0,0 1 0 0 0,0-1 0 0 0,0 0 0 0 0,0 1 0 0 0,0-1 0 0 0,0 1 0 0 0,0-1-1 0 0,0 1 1 0 0,0-1 0 0 0,1 1 0 0 0,-1-1 0 0 0,0 1 0 0 0,0-1 0 0 0,0 1 0 0 0,1-1 0 0 0,-1 1 0 0 0,0-1 0 0 0,1 1 0 0 0,-1-1 0 0 0,0 1 0 0 0,1 0 0 0 0,-1-1 0 0 0,0 1 0 0 0,1-1 0 0 0,0 1-1 0 0,18-24 38 0 0,-19 22-32 0 0,1 1 9 0 0,0 1-4 0 0,0-1 0 0 0,0 1-1 0 0,0-1 1 0 0,0 1 0 0 0,0-1 0 0 0,0 0 0 0 0,-1 1 0 0 0,1-1-1 0 0,0 0 1 0 0,0 0 0 0 0,-1 0 0 0 0,1 0 0 0 0,-1 0 0 0 0,1 1-1 0 0,-1-1 1 0 0,1 0 0 0 0,-1 0 0 0 0,0 0 0 0 0,1 0 0 0 0,-1-2-1 0 0,44-2 250 0 0,-5 0-12 0 0,66 2 0 0 0,2-1-45 0 0,108-9 76 0 0,-81 6-114 0 0,-50 0-98 0 0,-82 7-51 0 0,-2 0-4 0 0,14-1 107 0 0,-7 0-284 0 0,-8 1-971 0 0,-50 5-647 0 0,13 4-5643 0 0,24-6 4038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1T04:35:28.82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3 2031 84 0 0,'-3'-1'7233'0'0,"8"1"-5479"0"0,9 0-2994 0 0,-12 1 1927 0 0,3-1-379 0 0,27 16 1537 0 0,-17-9-1525 0 0,0 0 1 0 0,0-1-1 0 0,1-1 1 0 0,0 0-1 0 0,26 3 0 0 0,87 5 423 0 0,-63-9-310 0 0,-22 3-94 0 0,-32-5-199 0 0,-1 0 0 0 0,1-1 0 0 0,0 0 0 0 0,-1-1-1 0 0,22-1 1 0 0,-21-1-59 0 0,0 2 0 0 0,1-1 0 0 0,13 2 0 0 0,2 0-1 0 0,8-3-14 0 0,1-1 0 0 0,-1-3-1 0 0,40-10 1 0 0,-28 5-22 0 0,-28 6-24 0 0,-1-2-1 0 0,0 0 1 0 0,0-1 0 0 0,20-13-1 0 0,-20 9 8 0 0,-1-2 1 0 0,-1 1-1 0 0,25-25 0 0 0,21-18-10 0 0,98-80 39 0 0,-117 96-29 0 0,-23 18-27 0 0,-1-2-1 0 0,-1 0 1 0 0,0-1 0 0 0,14-28 0 0 0,-12 13 11 0 0,-10 15-2 0 0,-2 0 0 0 0,0-1-1 0 0,-2 0 1 0 0,-1-1 0 0 0,0 0-1 0 0,1-38 1 0 0,4-107-2 0 0,-11 149-7 0 0,-1 0-1 0 0,-2 0 0 0 0,0 0 0 0 0,-1 1 1 0 0,-11-33-1 0 0,7 30 12 0 0,2-1 0 0 0,-4-39 0 0 0,1 6 4 0 0,2 18-20 0 0,-1 0 0 0 0,-2 1 0 0 0,-2 0 0 0 0,-2 1-1 0 0,-2 0 1 0 0,-22-41 0 0 0,31 69 4 0 0,-1 0-1 0 0,-1 0 1 0 0,0 0 0 0 0,0 1 0 0 0,-1 1 0 0 0,0-1-1 0 0,0 2 1 0 0,-1-1 0 0 0,-23-12 0 0 0,16 12 22 0 0,0 0 1 0 0,-1 2 0 0 0,0 0-1 0 0,0 1 1 0 0,-1 1 0 0 0,-20-3-1 0 0,-13-5 127 0 0,38 9-93 0 0,-1 0 0 0 0,-26-3 0 0 0,22 5-40 0 0,1-1 0 0 0,-24-7 0 0 0,-29-5-15 0 0,-170-3-8 0 0,212 18-7 0 0,-12-7 24 0 0,41 7-17 0 0,1 0 15 0 0,-11 7-183 0 0,11-6 166 0 0,0-1-8 0 0,0 0 0 0 0,0 0 9 0 0,0 0 2 0 0,0 0-7 0 0,0 0-4 0 0,0 0 8 0 0,0 0 1 0 0,0 0-4 0 0,0 0 3 0 0,0 0 0 0 0,0 0 2 0 0,0 0-8 0 0,0 0-2 0 0,0 0-15 0 0,0 0 3 0 0,0 0-10 0 0,0 0-1 0 0,0 0-4 0 0,0 0-6 0 0,0 0-7 0 0,0 0-12 0 0,0 0-5 0 0,0 0 2 0 0,0 0 3 0 0,0 0 2 0 0,0 0-11 0 0,0 0-7 0 0,0 0 2 0 0,0 0 3 0 0,0 0 1 0 0,2-1 65 0 0,-1 1 0 0 0,1 0-1 0 0,0-1 1 0 0,-1 0-1 0 0,1 1 1 0 0,-1-1 0 0 0,1 0-1 0 0,-1 0 1 0 0,1 0 0 0 0,-1 0-1 0 0,0 0 1 0 0,3-2-1 0 0,19-11-382 0 0,0 5 16 0 0,34-19 0 0 0,10-6-31 0 0,-57 30 347 0 0,-1-1-1 0 0,-1 0 1 0 0,1 0 0 0 0,-1-1 0 0 0,1 0 0 0 0,-2-1-1 0 0,1 0 1 0 0,-1 0 0 0 0,0 0 0 0 0,0-1-1 0 0,6-10 1 0 0,4-22-224 0 0,-17 39 271 0 0,2-2-32 0 0,-2 1 170 0 0,0 1 108 0 0,0 1-220 0 0,0 0 1 0 0,0-1-1 0 0,0 1 0 0 0,0 0 1 0 0,0-1-1 0 0,0 1 0 0 0,0 0 0 0 0,-1-1 1 0 0,1 1-1 0 0,0 0 0 0 0,0 0 1 0 0,0-1-1 0 0,-1 1 0 0 0,1 0 0 0 0,0 0 1 0 0,0-1-1 0 0,-1 1 0 0 0,1 0 0 0 0,0 0 1 0 0,0 0-1 0 0,-1-1 0 0 0,1 1 1 0 0,0 0-1 0 0,-1 0 0 0 0,1 0 0 0 0,0 0 1 0 0,-1 0-1 0 0,1 0 0 0 0,0 0 1 0 0,-1 0-1 0 0,1 0 0 0 0,0 0 0 0 0,-1 0 1 0 0,1 0-1 0 0,0 0 0 0 0,-1 0 0 0 0,1 0 1 0 0,0 0-1 0 0,-1 0 0 0 0,1 0 1 0 0,0 0-1 0 0,-1 0 0 0 0,1 1 0 0 0,0-1 1 0 0,-1 0-1 0 0,1 0 0 0 0,0 0 1 0 0,0 0-1 0 0,-1 1 0 0 0,1-1 0 0 0,0 1 1 0 0,-16 5 111 0 0,-42 25-13 0 0,18-9-43 0 0,-231 109 239 0 0,267-129-303 0 0,-10 5-6 0 0,12-7 12 0 0,2 0 5 0 0,0 0-2 0 0,0 0 0 0 0,0 0 13 0 0,54 25 171 0 0,-34-12-146 0 0,0 2-1 0 0,-1 0 1 0 0,-1 1-1 0 0,27 30 1 0 0,24 21 57 0 0,-26-29 198 0 0,83 53 0 0 0,-118-87-369 0 0,-5-2-173 0 0,1 0 0 0 0,-1 0-1 0 0,1 0 1 0 0,-1 0 0 0 0,0 0 0 0 0,5 6 0 0 0,-31 19-4063 0 0,12-16 1049 0 0,-1 0 251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1T04:38:28.10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2450 9 256 0 0,'0'0'490'0'0,"0"0"-21"0"0,3-6 440 0 0,-1 4 483 0 0,-2 4 2756 0 0,-29 187-1827 0 0,15-127-1696 0 0,-29 115 689 0 0,26-138-1034 0 0,3-9-81 0 0,8-9-102 0 0,1-4-14 0 0,0-1 0 0 0,-1 1 0 0 0,-1-1 0 0 0,0-1 0 0 0,-1 1 0 0 0,-1-1 0 0 0,-12 16 0 0 0,12-21 48 0 0,-1 0 0 0 0,0 0 0 0 0,-1-2 0 0 0,1 1 0 0 0,-2-1 0 0 0,1 0 0 0 0,-21 8 0 0 0,28-13-100 0 0,-2 0 7 0 0,0-1 1 0 0,0 1-1 0 0,-1-1 1 0 0,1-1 0 0 0,-1 1-1 0 0,0-1 1 0 0,1 0-1 0 0,-1-1 1 0 0,-11 0 0 0 0,-69-8-149 0 0,49 3 3 0 0,7 2 66 0 0,-3-2 25 0 0,1 2 1 0 0,-1 2-1 0 0,-35 3 0 0 0,49-1 38 0 0,1-1 0 0 0,-35-3 1 0 0,36 1 16 0 0,0 1 1 0 0,-34 2 0 0 0,29 0 8 0 0,1 0 0 0 0,-29-3 1 0 0,-19 0 10 0 0,-128 5 113 0 0,34-1-109 0 0,74 0 120 0 0,35-1-36 0 0,-95 13 0 0 0,120-9-117 0 0,-107 24 168 0 0,115-22-191 0 0,0 0 1 0 0,0 2-1 0 0,1 0 0 0 0,-22 13 0 0 0,14-5 10 0 0,12-6-11 0 0,4-3 6 0 0,0 0 0 0 0,1 1 0 0 0,-16 15 0 0 0,1 1 93 0 0,-38 49 0 0 0,57-62-76 0 0,0 0 0 0 0,1 0 0 0 0,0 0 0 0 0,1 1 0 0 0,0 0 0 0 0,1 0 0 0 0,-6 22 0 0 0,4 0 2 0 0,1 0 6 0 0,1 1 0 0 0,0 37 0 0 0,5-27 11 0 0,3-12-12 0 0,0 0 0 0 0,14 55-1 0 0,-12-69-41 0 0,0-1 1 0 0,-2 1-1 0 0,0 0 0 0 0,-1 1 0 0 0,-1-1 1 0 0,-1 0-1 0 0,-3 27 0 0 0,2-34-1 0 0,-3 7 8 0 0,4-19-22 0 0,0-1-9 0 0,0 0 12 0 0,0 0 4 0 0,-1 20-414 0 0,-25 9 254 0 0,25-28 150 0 0,1-1 0 0 0,0 0 8 0 0,0 0 0 0 0,0 0-1 0 0,0 0 1 0 0,0 0-1 0 0,0 0 1 0 0,0 1-1 0 0,0-1 1 0 0,0 0-1 0 0,0 0 1 0 0,-1 0 0 0 0,1 0-1 0 0,0 0 1 0 0,0 0-1 0 0,0 0 1 0 0,0 1-1 0 0,0-1 1 0 0,0 0 0 0 0,-1 0-1 0 0,1 0 1 0 0,0 0-1 0 0,0 0 1 0 0,0 0-1 0 0,0 0 1 0 0,-1 0-1 0 0,1 0 1 0 0,0 0 0 0 0,0 0-1 0 0,0 0 1 0 0,0 0-1 0 0,-1 0 1 0 0,1 0-1 0 0,0 0 1 0 0,0 0-1 0 0,0 0 1 0 0,0 0 0 0 0,-1 0-1 0 0,1 0 1 0 0,0 0-1 0 0,0 0 1 0 0,0 0-1 0 0,0 0 1 0 0,0-1-1 0 0,-1 1 1 0 0,1 0 0 0 0,0 0-1 0 0,0 0 1 0 0,-1-5-130 0 0,1-1 0 0 0,-1 1 1 0 0,-1 0-1 0 0,1 0 1 0 0,-1 0-1 0 0,0 0 0 0 0,0 0 1 0 0,0 0-1 0 0,-1 0 0 0 0,1 1 1 0 0,-7-9-1 0 0,5 10 36 0 0,-1 0-1 0 0,1 0 0 0 0,-1 0 0 0 0,1 1 1 0 0,-1 0-1 0 0,0-1 0 0 0,0 2 1 0 0,0-1-1 0 0,0 1 0 0 0,0-1 1 0 0,-7 1-1 0 0,8-1 54 0 0,2 2 35 0 0,0 0 0 0 0,0 0 0 0 0,1-1 0 0 0,-1 1 0 0 0,0-1 1 0 0,0 1-1 0 0,1-1 0 0 0,-1 0 0 0 0,1 1 0 0 0,-1-1 0 0 0,0 0 0 0 0,1 0 1 0 0,0 0-1 0 0,-1-1 0 0 0,1 1 0 0 0,0 0 0 0 0,-1 0 0 0 0,1-1 0 0 0,0 1 1 0 0,0-1-1 0 0,0 1 0 0 0,0-1 0 0 0,0 1 0 0 0,1-1 0 0 0,-1 0 0 0 0,0 1 1 0 0,0-3-1 0 0,1 0-4 0 0,0 0 0 0 0,0-1 1 0 0,0 1-1 0 0,1 0 0 0 0,0 0 1 0 0,0-1-1 0 0,0 1 0 0 0,0 0 1 0 0,3-6-1 0 0,-2-13 15 0 0,-2 22 24 0 0,0 1-2 0 0,-13-19 100 0 0,11 19-100 0 0,-28-13 681 0 0,30 16-645 0 0,0 0 0 0 0,1 0 0 0 0,-1 1-1 0 0,0-1 1 0 0,1 0 0 0 0,0 0 0 0 0,0 0 0 0 0,0 0 0 0 0,0 0 0 0 0,0 0 0 0 0,1 0 0 0 0,2 4 0 0 0,7 23 220 0 0,3 6-14 0 0,14 11 23 0 0,-22-36-237 0 0,-1 0 1 0 0,2-1-1 0 0,-1 0 1 0 0,1-1-1 0 0,1 1 1 0 0,-1-1-1 0 0,2-1 1 0 0,16 15-1 0 0,-9-14 6 0 0,0-1 1 0 0,0-1-1 0 0,1 0 0 0 0,0-1 0 0 0,0-1 0 0 0,33 6 0 0 0,-28-6-15 0 0,-21-5-52 0 0,10 5 27 0 0,-5-6 12 0 0,-5 1-11 0 0,0 0 0 0 0,0 0-1 0 0,0 0 1 0 0,0-1-1 0 0,1 1 1 0 0,-1 0 0 0 0,0-1-1 0 0,0 1 1 0 0,0-1-1 0 0,0 1 1 0 0,0-1-1 0 0,0 1 1 0 0,0-1 0 0 0,0 1-1 0 0,0-1 1 0 0,-1 0-1 0 0,2-1 1 0 0,-1 1 7 0 0,-1 1 3 0 0,0 0 14 0 0,0 0-7 0 0,0 0 1 0 0,0 0 2 0 0,0 0-2 0 0,0 0 6 0 0,0 0-9 0 0,0 0 4 0 0,0 0-8 0 0,0 0-14 0 0,0 0 8 0 0,0 0 7 0 0,0 0-2 0 0,0 0-1 0 0,0 0-4 0 0,0 0 3 0 0,0 0-12 0 0,0 0 4 0 0,0 0 3 0 0,0 0 3 0 0,0 0 1 0 0,-9-17-38 0 0,10 10 18 0 0,0 0 0 0 0,0 0 0 0 0,1 0 1 0 0,0 0-1 0 0,0 0 0 0 0,1 0 0 0 0,0 1 0 0 0,0-1 0 0 0,0 1 1 0 0,1 0-1 0 0,7-10 0 0 0,10-11-224 0 0,28-28 0 0 0,-27 32-158 0 0,22-38-1125 0 0,-20 26-2912 0 0,-24 34 1609 0 0,0 1 217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1T04:46:35.06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109 2093 212 0 0,'0'0'92'0'0,"0"0"1"0"0,0 0-1 0 0,-1 0 0 0 0,1 0 1 0 0,0 0-1 0 0,0 0 0 0 0,0 0 1 0 0,0 0-1 0 0,0 0 0 0 0,0 0 1 0 0,0-1-1 0 0,0 1 0 0 0,-1 0 1 0 0,1 0-1 0 0,0 0 0 0 0,0 0 1 0 0,0 0-1 0 0,0 0 0 0 0,0-1 1 0 0,0 1-1 0 0,0 0 0 0 0,0 0 1 0 0,0 0-1 0 0,0 0 1 0 0,0 0-1 0 0,0-1 0 0 0,0 1 1 0 0,0 0-1 0 0,0 0 0 0 0,0 0 1 0 0,0 0-1 0 0,0 0 0 0 0,0-1 1 0 0,0 1-1 0 0,0 0 0 0 0,0 0 1 0 0,0 0-1 0 0,0 0 0 0 0,0 0 1 0 0,1 0-1 0 0,-1-1 0 0 0,0 1 1 0 0,0 0-1 0 0,0 0 0 0 0,0 0 1 0 0,0 0-1 0 0,0 0 0 0 0,0 0 1 0 0,0 0-1 0 0,1 0 0 0 0,-1 0 1 0 0,0 0-1 0 0,0-1 0 0 0,0 1 1 0 0,0 0-1 0 0,9 0 5809 0 0,-6 1-7657 0 0,0-1 1880 0 0,10 6 417 0 0,24 8 11 0 0,-36-13-547 0 0,4 1 54 0 0,0 0 0 0 0,0 0 0 0 0,0-1-1 0 0,0 0 1 0 0,0 0 0 0 0,8 1 0 0 0,134-11 715 0 0,-96 10-542 0 0,-33 0-168 0 0,0 0-1 0 0,0-2 1 0 0,0 0 0 0 0,0-1-1 0 0,33-7 1 0 0,44-8 269 0 0,-37 6-156 0 0,-17 4-9 0 0,59-18 0 0 0,-89 20-110 0 0,0 0 0 0 0,-1-1 1 0 0,0 0-1 0 0,0-1 0 0 0,16-13 0 0 0,9-7 128 0 0,-2 3-23 0 0,30-30 1 0 0,-5 4-71 0 0,-43 36-52 0 0,-1 0-1 0 0,0-2 0 0 0,20-28 1 0 0,-30 39-29 0 0,1-2 4 0 0,-1 1 0 0 0,0-1-1 0 0,0 0 1 0 0,-1 0-1 0 0,0 0 1 0 0,0 0-1 0 0,-1-1 1 0 0,1 1 0 0 0,-2-1-1 0 0,1 0 1 0 0,-1 1-1 0 0,0-10 1 0 0,0 5-9 0 0,1 0 0 0 0,-1 0 0 0 0,6-18 0 0 0,3-19 16 0 0,-7 9 6 0 0,-4-52 0 0 0,0 27-53 0 0,4 26 28 0 0,-1 32-2 0 0,-1 0-1 0 0,0 0 1 0 0,-1-1-1 0 0,0 1 0 0 0,0 0 1 0 0,0-1-1 0 0,-3-11 1 0 0,-5-10 23 0 0,1 3-33 0 0,-18-46 0 0 0,15 50 25 0 0,-1 0 0 0 0,-22-32 0 0 0,-80-91-9 0 0,35 43-56 0 0,-12-17 45 0 0,69 89 11 0 0,-2 1-1 0 0,-1 2 1 0 0,-1 0-1 0 0,-1 1 1 0 0,-2 2-1 0 0,0 1 1 0 0,-2 1-1 0 0,-39-22 1 0 0,45 32 75 0 0,0 1 0 0 0,-1 1 0 0 0,0 1 0 0 0,-48-9 0 0 0,19 4-53 0 0,-76-14-6 0 0,13 7 0 0 0,45 8 34 0 0,70 13-62 0 0,-22-11-52 0 0,25 9-38 0 0,2 8 72 0 0,2 15 28 0 0,-3-7 8 0 0,-1-1-1 0 0,2 1 1 0 0,0-1 0 0 0,7 22 0 0 0,-4-19 8 0 0,-2 1 0 0 0,4 21 0 0 0,-2 88 389 0 0,-6-125-386 0 0,0-1-4 0 0,0 0 3 0 0,0 0-10 0 0,0 0-2 0 0,0 0-12 0 0,0 0 0 0 0,0 0-1 0 0,0 0 1 0 0,1 1-1 0 0,-1-1 1 0 0,0 0 0 0 0,0 0-1 0 0,0 0 1 0 0,0 0-1 0 0,0 0 1 0 0,0 0 0 0 0,0 0-1 0 0,0 0 1 0 0,0 1-1 0 0,0-1 1 0 0,0 0 0 0 0,0 0-1 0 0,0 0 1 0 0,0 0-1 0 0,0 0 1 0 0,0 0 0 0 0,0 1-1 0 0,0-1 1 0 0,0 0-1 0 0,0 0 1 0 0,0 0 0 0 0,0 0-1 0 0,0 0 1 0 0,0 0-1 0 0,0 1 1 0 0,0-1 0 0 0,0 0-1 0 0,0 0 1 0 0,0 0-1 0 0,0 0 1 0 0,0 0 0 0 0,0 0-1 0 0,0 0 1 0 0,0 1-1 0 0,0-1 1 0 0,0 0 0 0 0,0 0-1 0 0,-1 0 1 0 0,1 0-1 0 0,0 0 1 0 0,0 0 0 0 0,0 0-1 0 0,0 0 1 0 0,0 0-1 0 0,0 0 1 0 0,0 0 0 0 0,-1 0-1 0 0,1 1 1 0 0,0-1-1 0 0,0 0 1 0 0,0 0 0 0 0,0 0-1 0 0,0 0 1 0 0,0 0-1 0 0,-1 0 1 0 0,1 0 0 0 0,0 0-1 0 0,0 0 1 0 0,0 0-1 0 0,0 0 1 0 0,0-1 0 0 0,0 1-1 0 0,-1 0 1 0 0,1 0-1 0 0,-3-3-22 0 0,1 0-1 0 0,-1-1 0 0 0,1 1 0 0 0,0-1 0 0 0,0 0 1 0 0,0 0-1 0 0,0 0 0 0 0,1 0 0 0 0,-1 0 1 0 0,1 0-1 0 0,0 0 0 0 0,1 0 0 0 0,-1-1 0 0 0,1 1 1 0 0,-1-5-1 0 0,-14-110-775 0 0,15 94 625 0 0,-2 0 1 0 0,-1-1-1 0 0,-12-45 0 0 0,6 45 86 0 0,4 17 72 0 0,2 0-1 0 0,-1 0 0 0 0,1 0 1 0 0,1 0-1 0 0,-3-18 0 0 0,5 24 14 0 0,0-1-1 0 0,0 0 0 0 0,1 0 1 0 0,-1 1-1 0 0,1-1 0 0 0,0 1 1 0 0,0-1-1 0 0,2-4 0 0 0,26-37-48 0 0,-29 44 49 0 0,2 0 30 0 0,0-1 0 0 0,0 0 0 0 0,0 1 1 0 0,0-1-1 0 0,0 1 0 0 0,0-1 1 0 0,0 1-1 0 0,0 0 0 0 0,1 0 0 0 0,-1 0 1 0 0,4-1-1 0 0,330-13 631 0 0,-305 16-603 0 0,-30 0-35 0 0,2 0 12 0 0,-3-1-28 0 0,0 0-1 0 0,0 0 1 0 0,0 0-1 0 0,1 0 1 0 0,-1 0-1 0 0,0 0 1 0 0,0 0-1 0 0,0 0 0 0 0,0 0 1 0 0,1 0-1 0 0,-1 0 1 0 0,0 0-1 0 0,0 0 1 0 0,0 0-1 0 0,0 0 0 0 0,1 0 1 0 0,-1 1-1 0 0,0-1 1 0 0,0 0-1 0 0,0 0 1 0 0,0 0-1 0 0,0 0 1 0 0,0 0-1 0 0,1 0 0 0 0,-1 1 1 0 0,0-1-1 0 0,0 0 1 0 0,0 0-1 0 0,0 0 1 0 0,0 0-1 0 0,0 0 0 0 0,0 1 1 0 0,0-1-1 0 0,0 0 1 0 0,0 0-1 0 0,0 0 1 0 0,0 0-1 0 0,0 1 1 0 0,0-1-1 0 0,0 0 0 0 0,0 0 1 0 0,0 0-1 0 0,0 1 1 0 0,-13 11 45 0 0,-20-2 41 0 0,32-10-93 0 0,1 0-21 0 0,0 0 2 0 0,0 0-6 0 0,-4 1 828 0 0,2 0-3487 0 0,1-1-6015 0 0,1 0 6182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1T04:46:36.04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0 20 0 0,'0'0'429'0'0,"0"0"-12"0"0,0 0-9 0 0,0 0 3 0 0,0 0-8 0 0,0 0-5 0 0,0 0-15 0 0,0 0-18 0 0,0 0-23 0 0,0 0-32 0 0,0 0-4 0 0,0 0-21 0 0,0 0-18 0 0,0 0-10 0 0,0 0-18 0 0,0 0-22 0 0,0 0-7 0 0,0 0-13 0 0,0 0-18 0 0,0 0 3 0 0,27 38 1085 0 0,-2-19-707 0 0,9 8 62 0 0,-32-25-585 0 0,0 0 0 0 0,-1-1 0 0 0,0 1 0 0 0,1 0 0 0 0,-1 0 0 0 0,0 0 0 0 0,0 0 0 0 0,0 0 0 0 0,0 0 0 0 0,0 0 0 0 0,-1 0 1 0 0,1 0-1 0 0,-1 1 0 0 0,1-1 0 0 0,-1 4 0 0 0,9 26 730 0 0,-8-34-782 0 0,-1 0-14 0 0,0 1 0 0 0,1-1 0 0 0,-1 0 0 0 0,0 0 0 0 0,1 1 0 0 0,0-1 1 0 0,-1 0-1 0 0,1 1 0 0 0,0-1 0 0 0,0 1 0 0 0,2-3 0 0 0,-3 3-32 0 0,0 1-12 0 0,0 0-22 0 0,0 0-34 0 0,0 0-43 0 0,0 0-43 0 0,0 0-39 0 0,0 0-76 0 0,-3-1-138 0 0,1 1 76 0 0,-6 0 506 0 0,2-3-4069 0 0,2-1 1905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1T04:55:11.36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2450 9 256 0 0,'0'0'490'0'0,"0"0"-21"0"0,3-6 440 0 0,-1 4 483 0 0,-2 4 2756 0 0,-29 187-1827 0 0,15-127-1696 0 0,-29 115 689 0 0,26-138-1034 0 0,3-9-81 0 0,8-9-102 0 0,1-4-14 0 0,0-1 0 0 0,-1 1 0 0 0,-1-1 0 0 0,0-1 0 0 0,-1 1 0 0 0,-1-1 0 0 0,-12 16 0 0 0,12-21 48 0 0,-1 0 0 0 0,0 0 0 0 0,-1-2 0 0 0,1 1 0 0 0,-2-1 0 0 0,1 0 0 0 0,-21 8 0 0 0,28-13-100 0 0,-2 0 7 0 0,0-1 1 0 0,0 1-1 0 0,-1-1 1 0 0,1-1 0 0 0,-1 1-1 0 0,0-1 1 0 0,1 0-1 0 0,-1-1 1 0 0,-11 0 0 0 0,-69-8-149 0 0,49 3 3 0 0,7 2 66 0 0,-3-2 25 0 0,1 2 1 0 0,-1 2-1 0 0,-35 3 0 0 0,49-1 38 0 0,1-1 0 0 0,-35-3 1 0 0,36 1 16 0 0,0 1 1 0 0,-34 2 0 0 0,29 0 8 0 0,1 0 0 0 0,-29-3 1 0 0,-19 0 10 0 0,-128 5 113 0 0,34-1-109 0 0,74 0 120 0 0,35-1-36 0 0,-95 13 0 0 0,120-9-117 0 0,-107 24 168 0 0,115-22-191 0 0,0 0 1 0 0,0 2-1 0 0,1 0 0 0 0,-22 13 0 0 0,14-5 10 0 0,12-6-11 0 0,4-3 6 0 0,0 0 0 0 0,1 1 0 0 0,-16 15 0 0 0,1 1 93 0 0,-38 49 0 0 0,57-62-76 0 0,0 0 0 0 0,1 0 0 0 0,0 0 0 0 0,1 1 0 0 0,0 0 0 0 0,1 0 0 0 0,-6 22 0 0 0,4 0 2 0 0,1 0 6 0 0,1 1 0 0 0,0 37 0 0 0,5-27 11 0 0,3-12-12 0 0,0 0 0 0 0,14 55-1 0 0,-12-69-41 0 0,0-1 1 0 0,-2 1-1 0 0,0 0 0 0 0,-1 1 0 0 0,-1-1 1 0 0,-1 0-1 0 0,-3 27 0 0 0,2-34-1 0 0,-3 7 8 0 0,4-19-22 0 0,0-1-9 0 0,0 0 12 0 0,0 0 4 0 0,-1 20-414 0 0,-25 9 254 0 0,25-28 150 0 0,1-1 0 0 0,0 0 8 0 0,0 0 0 0 0,0 0-1 0 0,0 0 1 0 0,0 0-1 0 0,0 0 1 0 0,0 1-1 0 0,0-1 1 0 0,0 0-1 0 0,0 0 1 0 0,-1 0 0 0 0,1 0-1 0 0,0 0 1 0 0,0 0-1 0 0,0 0 1 0 0,0 1-1 0 0,0-1 1 0 0,0 0 0 0 0,-1 0-1 0 0,1 0 1 0 0,0 0-1 0 0,0 0 1 0 0,0 0-1 0 0,0 0 1 0 0,-1 0-1 0 0,1 0 1 0 0,0 0 0 0 0,0 0-1 0 0,0 0 1 0 0,0 0-1 0 0,-1 0 1 0 0,1 0-1 0 0,0 0 1 0 0,0 0-1 0 0,0 0 1 0 0,0 0 0 0 0,-1 0-1 0 0,1 0 1 0 0,0 0-1 0 0,0 0 1 0 0,0 0-1 0 0,0 0 1 0 0,0-1-1 0 0,-1 1 1 0 0,1 0 0 0 0,0 0-1 0 0,0 0 1 0 0,-1-5-130 0 0,1-1 0 0 0,-1 1 1 0 0,-1 0-1 0 0,1 0 1 0 0,-1 0-1 0 0,0 0 0 0 0,0 0 1 0 0,0 0-1 0 0,-1 0 0 0 0,1 1 1 0 0,-7-9-1 0 0,5 10 36 0 0,-1 0-1 0 0,1 0 0 0 0,-1 0 0 0 0,1 1 1 0 0,-1 0-1 0 0,0-1 0 0 0,0 2 1 0 0,0-1-1 0 0,0 1 0 0 0,0-1 1 0 0,-7 1-1 0 0,8-1 54 0 0,2 2 35 0 0,0 0 0 0 0,0 0 0 0 0,1-1 0 0 0,-1 1 0 0 0,0-1 1 0 0,0 1-1 0 0,1-1 0 0 0,-1 0 0 0 0,1 1 0 0 0,-1-1 0 0 0,0 0 0 0 0,1 0 1 0 0,0 0-1 0 0,-1-1 0 0 0,1 1 0 0 0,0 0 0 0 0,-1 0 0 0 0,1-1 0 0 0,0 1 1 0 0,0-1-1 0 0,0 1 0 0 0,0-1 0 0 0,0 1 0 0 0,1-1 0 0 0,-1 0 0 0 0,0 1 1 0 0,0-3-1 0 0,1 0-4 0 0,0 0 0 0 0,0-1 1 0 0,0 1-1 0 0,1 0 0 0 0,0 0 1 0 0,0-1-1 0 0,0 1 0 0 0,0 0 1 0 0,3-6-1 0 0,-2-13 15 0 0,-2 22 24 0 0,0 1-2 0 0,-13-19 100 0 0,11 19-100 0 0,-28-13 681 0 0,30 16-645 0 0,0 0 0 0 0,1 0 0 0 0,-1 1-1 0 0,0-1 1 0 0,1 0 0 0 0,0 0 0 0 0,0 0 0 0 0,0 0 0 0 0,0 0 0 0 0,0 0 0 0 0,1 0 0 0 0,2 4 0 0 0,7 23 220 0 0,3 6-14 0 0,14 11 23 0 0,-22-36-237 0 0,-1 0 1 0 0,2-1-1 0 0,-1 0 1 0 0,1-1-1 0 0,1 1 1 0 0,-1-1-1 0 0,2-1 1 0 0,16 15-1 0 0,-9-14 6 0 0,0-1 1 0 0,0-1-1 0 0,1 0 0 0 0,0-1 0 0 0,0-1 0 0 0,33 6 0 0 0,-28-6-15 0 0,-21-5-52 0 0,10 5 27 0 0,-5-6 12 0 0,-5 1-11 0 0,0 0 0 0 0,0 0-1 0 0,0 0 1 0 0,0-1-1 0 0,1 1 1 0 0,-1 0 0 0 0,0-1-1 0 0,0 1 1 0 0,0-1-1 0 0,0 1 1 0 0,0-1-1 0 0,0 1 1 0 0,0-1 0 0 0,0 1-1 0 0,0-1 1 0 0,-1 0-1 0 0,2-1 1 0 0,-1 1 7 0 0,-1 1 3 0 0,0 0 14 0 0,0 0-7 0 0,0 0 1 0 0,0 0 2 0 0,0 0-2 0 0,0 0 6 0 0,0 0-9 0 0,0 0 4 0 0,0 0-8 0 0,0 0-14 0 0,0 0 8 0 0,0 0 7 0 0,0 0-2 0 0,0 0-1 0 0,0 0-4 0 0,0 0 3 0 0,0 0-12 0 0,0 0 4 0 0,0 0 3 0 0,0 0 3 0 0,0 0 1 0 0,-9-17-38 0 0,10 10 18 0 0,0 0 0 0 0,0 0 0 0 0,1 0 1 0 0,0 0-1 0 0,0 0 0 0 0,1 0 0 0 0,0 1 0 0 0,0-1 0 0 0,0 1 1 0 0,1 0-1 0 0,7-10 0 0 0,10-11-224 0 0,28-28 0 0 0,-27 32-158 0 0,22-38-1125 0 0,-20 26-2912 0 0,-24 34 1609 0 0,0 1 217 0 0</inkml:trace>
</inkml:ink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C1ABE1B-87F5-2046-92A1-E92BA1BA1F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16237"/>
            <a:ext cx="10515600" cy="117445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FBC5C5E-7052-604D-91DA-8FCB4F91A8F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68507" y="6014394"/>
            <a:ext cx="1836972" cy="918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11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D392438-59B4-8441-B464-30240E3D4D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326319" cy="693355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C40B9C3-26BB-5743-AE45-55A2C2BCF27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481" y="6236681"/>
            <a:ext cx="1537023" cy="4739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3200">
                <a:solidFill>
                  <a:schemeClr val="tx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566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512064"/>
            <a:ext cx="10515600" cy="117862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739911-0569-9C41-B066-03CD700AFE0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68507" y="6014394"/>
            <a:ext cx="1836972" cy="918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3914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4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70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4.xml"/><Relationship Id="rId5" Type="http://schemas.openxmlformats.org/officeDocument/2006/relationships/image" Target="../media/image60.png"/><Relationship Id="rId4" Type="http://schemas.openxmlformats.org/officeDocument/2006/relationships/customXml" Target="../ink/ink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0.png"/><Relationship Id="rId4" Type="http://schemas.openxmlformats.org/officeDocument/2006/relationships/customXml" Target="../ink/ink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0.png"/><Relationship Id="rId4" Type="http://schemas.openxmlformats.org/officeDocument/2006/relationships/customXml" Target="../ink/ink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9BECA-E0EE-5843-A53B-B2F30C77D1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venir Next LT Pro Light" panose="020B0304020202020204" pitchFamily="34" charset="0"/>
              </a:rPr>
              <a:t>CS 0449 Recitation 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7D9085-070E-2946-9BEF-08CF29519CD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Gordon Lu</a:t>
            </a:r>
          </a:p>
        </p:txBody>
      </p:sp>
    </p:spTree>
    <p:extLst>
      <p:ext uri="{BB962C8B-B14F-4D97-AF65-F5344CB8AC3E}">
        <p14:creationId xmlns:p14="http://schemas.microsoft.com/office/powerpoint/2010/main" val="15714098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AB5FE-E3FA-4DAC-BE6B-39982944E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Question 4: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047B6E-49BD-4A93-9ECA-4D681BCF30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5054" y="1791799"/>
            <a:ext cx="9430327" cy="3951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2156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97C7D-7FA3-419A-A66C-7B8878806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The correct answer is B!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EEF85A-57C8-4C85-A87B-4D28F5EE23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Why?</a:t>
            </a:r>
          </a:p>
          <a:p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First, ptr1 will point to the first element of our array, which is 1.</a:t>
            </a:r>
          </a:p>
          <a:p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Then ptr2 will be ptr1 progressed by 3 positions, so we move up 3 positions in our array, which will result in ptr2 pointing to the 4</a:t>
            </a:r>
            <a:r>
              <a:rPr lang="en-US" baseline="30000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th</a:t>
            </a: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 element of our array!</a:t>
            </a:r>
          </a:p>
        </p:txBody>
      </p:sp>
    </p:spTree>
    <p:extLst>
      <p:ext uri="{BB962C8B-B14F-4D97-AF65-F5344CB8AC3E}">
        <p14:creationId xmlns:p14="http://schemas.microsoft.com/office/powerpoint/2010/main" val="360471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88514D-6C50-4140-A582-F89B42068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Question 5: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FCEBA2-10D9-4F3D-92A3-3E98D95833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742498"/>
            <a:ext cx="10172700" cy="462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6712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0A509-4B67-4D40-9E0D-995587F85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venir Next LT Pro Light" panose="020B0304020202020204" pitchFamily="34" charset="0"/>
              </a:rPr>
              <a:t>The correct answer is B!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7A3D44-DB2B-4948-95E0-9991403684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Why?</a:t>
            </a:r>
          </a:p>
          <a:p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Up to the line with ptr2, this code is identical to the previous question. </a:t>
            </a:r>
          </a:p>
          <a:p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The only difference is we decrement our ptr2 two elements back, which would bring us to the 2</a:t>
            </a:r>
            <a:r>
              <a:rPr lang="en-US" baseline="30000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nd</a:t>
            </a: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 element in our array, which, when dereferenced will yield 2.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36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5E523-E5CF-438A-8B73-4192B5E79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Question 6: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50DBF6-45E8-4C33-A4EB-D17CD93AF8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533525"/>
            <a:ext cx="9896475" cy="463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0765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E271F-6EB6-473E-B4D6-D2FD611DF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The correct answer is B!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113A1B-207E-4606-90B6-D78E7AC0BB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This is a tricky question to understand, but understanding why it is B, is the first step in understanding pointers!!</a:t>
            </a:r>
          </a:p>
          <a:p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First, we attain a void pointer that points to our x variable.</a:t>
            </a:r>
          </a:p>
          <a:p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Then, we mutate the value that the pointer points to, this in effect modifies the original x variable’s value as well! </a:t>
            </a:r>
          </a:p>
          <a:p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(Technically, I would need a cast to a float pointer to actually change the value, but this gets the idea around) What change would I need to do to make this code </a:t>
            </a:r>
            <a:r>
              <a:rPr lang="en-US">
                <a:solidFill>
                  <a:schemeClr val="accent1"/>
                </a:solidFill>
                <a:latin typeface="Avenir Next LT Pro Light" panose="020B0304020202020204" pitchFamily="34" charset="0"/>
              </a:rPr>
              <a:t>compile??</a:t>
            </a:r>
            <a:endParaRPr lang="en-US" dirty="0">
              <a:solidFill>
                <a:schemeClr val="accent1"/>
              </a:solidFill>
              <a:latin typeface="Avenir Next LT Pro Light" panose="020B03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8144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C4E20-9CCC-432A-BE31-F810622CE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Question 7: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9CEE60-FE77-4D5F-9B4E-F4DCE6848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655184"/>
            <a:ext cx="9696450" cy="460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7245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23B6F-9E57-4EBF-A121-704A89FDE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The correct answer is A!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329B8-8863-4548-A1C2-58695096B7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Why?</a:t>
            </a:r>
          </a:p>
          <a:p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This follows a similar idea to the previous question, but we’re just combining some concepts together!</a:t>
            </a:r>
          </a:p>
          <a:p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First, we move our pointer to the 3</a:t>
            </a:r>
            <a:r>
              <a:rPr lang="en-US" baseline="30000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rd</a:t>
            </a: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 element, then we modify the array element value using the pointer to 12.2</a:t>
            </a:r>
          </a:p>
          <a:p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Then, we print the value out, giving us 12.2</a:t>
            </a:r>
          </a:p>
        </p:txBody>
      </p:sp>
    </p:spTree>
    <p:extLst>
      <p:ext uri="{BB962C8B-B14F-4D97-AF65-F5344CB8AC3E}">
        <p14:creationId xmlns:p14="http://schemas.microsoft.com/office/powerpoint/2010/main" val="3985957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86FBD-D3EF-4EB6-BA38-770899905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Question 8: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681C55-B2EE-46D0-8191-DB74D2E055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701944"/>
            <a:ext cx="9972675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0610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E05C4-90A3-447C-AC9B-676158FA7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The correct answer is B!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D376A5-D3CD-4873-BAFB-BA778D2D28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More on this later!!</a:t>
            </a:r>
          </a:p>
        </p:txBody>
      </p:sp>
    </p:spTree>
    <p:extLst>
      <p:ext uri="{BB962C8B-B14F-4D97-AF65-F5344CB8AC3E}">
        <p14:creationId xmlns:p14="http://schemas.microsoft.com/office/powerpoint/2010/main" val="990396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3C3E2-54D7-554A-BB87-84589E0A3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Plans for 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CB3B8-82C7-004F-A08A-14FF61550B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Pointers</a:t>
            </a:r>
          </a:p>
          <a:p>
            <a:pPr lvl="1"/>
            <a:r>
              <a:rPr lang="en-US" sz="2200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Pointer Arithmetic</a:t>
            </a:r>
          </a:p>
          <a:p>
            <a:pPr lvl="1"/>
            <a:r>
              <a:rPr lang="en-US" sz="2200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Arrays and Pointers</a:t>
            </a:r>
          </a:p>
          <a:p>
            <a:pPr lvl="1"/>
            <a:r>
              <a:rPr lang="en-US" sz="2200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String Manipulation</a:t>
            </a:r>
          </a:p>
          <a:p>
            <a:r>
              <a:rPr lang="en-US" sz="2800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String Interning</a:t>
            </a:r>
          </a:p>
          <a:p>
            <a:r>
              <a:rPr lang="en-US" sz="2800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Hints for the Lab</a:t>
            </a:r>
          </a:p>
          <a:p>
            <a:r>
              <a:rPr lang="en-US" sz="2800" strike="sngStrike" dirty="0">
                <a:solidFill>
                  <a:srgbClr val="FF0000"/>
                </a:solidFill>
                <a:latin typeface="Avenir Next LT Pro Light" panose="020B0304020202020204" pitchFamily="34" charset="0"/>
              </a:rPr>
              <a:t>Structs</a:t>
            </a:r>
          </a:p>
          <a:p>
            <a:pPr marL="0" indent="0">
              <a:buNone/>
            </a:pPr>
            <a:endParaRPr lang="en-US" dirty="0">
              <a:solidFill>
                <a:schemeClr val="accent1"/>
              </a:solidFill>
              <a:latin typeface="Avenir Next LT Pro Light" panose="020B03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7323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B8293-A47B-4145-AD47-2C75A9E00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Question 9: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12EB91-A120-408B-9584-762BF410BE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772452"/>
            <a:ext cx="10163175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1670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C851F-3D7C-4766-9DE1-EE59E5393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10: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46DB66-90AD-48DE-8E57-8E9243EFDF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0078"/>
          <a:stretch/>
        </p:blipFill>
        <p:spPr>
          <a:xfrm>
            <a:off x="2419019" y="1683569"/>
            <a:ext cx="8617156" cy="485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8646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DB7EF-71CD-4873-9C5A-19AB89C9A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The correct answer is B!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7A8620-0730-4476-A0A7-0F78C1ACE6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Why?</a:t>
            </a:r>
          </a:p>
          <a:p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First, </a:t>
            </a:r>
            <a:r>
              <a:rPr lang="en-US" dirty="0" err="1">
                <a:solidFill>
                  <a:schemeClr val="accent1"/>
                </a:solidFill>
                <a:latin typeface="Avenir Next LT Pro Light" panose="020B0304020202020204" pitchFamily="34" charset="0"/>
              </a:rPr>
              <a:t>vp</a:t>
            </a: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 will be off of the array, however it’s still pointing to SOMEWHERE IN MEMORY, we just don’t know what that is!</a:t>
            </a:r>
          </a:p>
          <a:p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Then, vp_2 will point to the 4</a:t>
            </a:r>
            <a:r>
              <a:rPr lang="en-US" baseline="30000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th</a:t>
            </a: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 element of the array!</a:t>
            </a:r>
          </a:p>
          <a:p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Then, vp_3 will get a pointer to the 2</a:t>
            </a:r>
            <a:r>
              <a:rPr lang="en-US" baseline="30000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nd</a:t>
            </a: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 element of the array!</a:t>
            </a:r>
          </a:p>
        </p:txBody>
      </p:sp>
    </p:spTree>
    <p:extLst>
      <p:ext uri="{BB962C8B-B14F-4D97-AF65-F5344CB8AC3E}">
        <p14:creationId xmlns:p14="http://schemas.microsoft.com/office/powerpoint/2010/main" val="2997215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9BECA-E0EE-5843-A53B-B2F30C77D1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Avenir Next LT Pro Light" panose="020B0304020202020204" pitchFamily="34" charset="0"/>
              </a:rPr>
              <a:t>Pointers</a:t>
            </a:r>
            <a:endParaRPr lang="en-US" dirty="0">
              <a:solidFill>
                <a:schemeClr val="bg1"/>
              </a:solidFill>
              <a:latin typeface="Avenir Next LT Pro Light" panose="020B03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34864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AB86E-1E19-41E5-AF81-893AF5CDD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Memory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F369BE-292D-4C5E-B6C6-7D00798520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Before we talk about what pointers are… it’s helpful to understand memory a little more!</a:t>
            </a:r>
          </a:p>
          <a:p>
            <a:endParaRPr lang="en-US" dirty="0">
              <a:solidFill>
                <a:schemeClr val="accent1"/>
              </a:solidFill>
              <a:latin typeface="Avenir Next LT Pro Light" panose="020B0304020202020204" pitchFamily="34" charset="0"/>
            </a:endParaRPr>
          </a:p>
          <a:p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Memory is …. a huge one-dimensional array of bytes</a:t>
            </a:r>
          </a:p>
          <a:p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Every byte has an associated address</a:t>
            </a:r>
          </a:p>
          <a:p>
            <a:pPr lvl="1"/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That address is its </a:t>
            </a:r>
            <a:r>
              <a:rPr lang="en-US" b="1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array index</a:t>
            </a: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 </a:t>
            </a:r>
          </a:p>
          <a:p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For values </a:t>
            </a:r>
            <a:r>
              <a:rPr lang="en-US" b="1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bigger than a byte</a:t>
            </a: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, we scale up, and use consecutive bytes!</a:t>
            </a:r>
          </a:p>
          <a:p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But… regardless of size, the address of any value is the </a:t>
            </a:r>
            <a:r>
              <a:rPr lang="en-US" b="1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address of the first byte</a:t>
            </a: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68489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4D832-01D7-44AE-9CC9-0BA5F9203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The </a:t>
            </a:r>
            <a:r>
              <a:rPr lang="en-US" dirty="0" err="1">
                <a:solidFill>
                  <a:schemeClr val="accent1"/>
                </a:solidFill>
                <a:latin typeface="Avenir Next LT Pro Light" panose="020B0304020202020204" pitchFamily="34" charset="0"/>
              </a:rPr>
              <a:t>sizeof</a:t>
            </a: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() function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172294-9339-46E8-B718-F23431069D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solidFill>
                  <a:schemeClr val="accent1"/>
                </a:solidFill>
                <a:latin typeface="Avenir Next LT Pro Light" panose="020B0304020202020204" pitchFamily="34" charset="0"/>
              </a:rPr>
              <a:t>sizeof</a:t>
            </a: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() is a </a:t>
            </a:r>
            <a:r>
              <a:rPr lang="en-US" b="1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compile-time </a:t>
            </a: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operation which tells you how many </a:t>
            </a:r>
            <a:r>
              <a:rPr lang="en-US" b="1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bytes </a:t>
            </a: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something takes up!</a:t>
            </a:r>
          </a:p>
          <a:p>
            <a:endParaRPr lang="en-US" dirty="0">
              <a:solidFill>
                <a:schemeClr val="accent1"/>
              </a:solidFill>
              <a:latin typeface="Avenir Next LT Pro Light" panose="020B03040202020202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EXTREMELY IMPORTANT:</a:t>
            </a:r>
          </a:p>
          <a:p>
            <a:r>
              <a:rPr lang="en-US" b="1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C does not know how big an array of a pointer is!!</a:t>
            </a: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 </a:t>
            </a:r>
          </a:p>
          <a:p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All pointers in C will be 8 bytes.</a:t>
            </a:r>
          </a:p>
          <a:p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Repeat after me: </a:t>
            </a:r>
            <a:r>
              <a:rPr lang="en-US" b="1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NEVER INVOKE SIZEOF ON A POINTER</a:t>
            </a:r>
          </a:p>
          <a:p>
            <a:pPr marL="0" indent="0">
              <a:buNone/>
            </a:pPr>
            <a:endParaRPr lang="en-US" dirty="0">
              <a:solidFill>
                <a:schemeClr val="accent1"/>
              </a:solidFill>
              <a:latin typeface="Avenir Next LT Pro Light" panose="020B03040202020202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ANOTHER THING:</a:t>
            </a:r>
          </a:p>
          <a:p>
            <a:r>
              <a:rPr lang="en-US" dirty="0" err="1">
                <a:solidFill>
                  <a:schemeClr val="accent1"/>
                </a:solidFill>
                <a:latin typeface="Avenir Next LT Pro Light" panose="020B0304020202020204" pitchFamily="34" charset="0"/>
              </a:rPr>
              <a:t>sizeof</a:t>
            </a: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(array) </a:t>
            </a:r>
            <a:r>
              <a:rPr lang="en-US" b="1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GIVES YOU THE BYTE SIZE!!</a:t>
            </a:r>
          </a:p>
        </p:txBody>
      </p:sp>
    </p:spTree>
    <p:extLst>
      <p:ext uri="{BB962C8B-B14F-4D97-AF65-F5344CB8AC3E}">
        <p14:creationId xmlns:p14="http://schemas.microsoft.com/office/powerpoint/2010/main" val="493201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D994E-AFA2-4BC4-AA44-1E1C2C55BA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Avenir Next LT Pro Light" panose="020B0304020202020204" pitchFamily="34" charset="0"/>
              </a:rPr>
              <a:t>Pointers: An Analogy</a:t>
            </a:r>
          </a:p>
        </p:txBody>
      </p:sp>
    </p:spTree>
    <p:extLst>
      <p:ext uri="{BB962C8B-B14F-4D97-AF65-F5344CB8AC3E}">
        <p14:creationId xmlns:p14="http://schemas.microsoft.com/office/powerpoint/2010/main" val="25399157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D083F-A4C7-47D3-8A86-5E5996E34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Lockers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4F9F2B-E49A-4F85-B99B-1E99AD5BCA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1) Let’s think about lockers… what’s its purpose?</a:t>
            </a:r>
          </a:p>
          <a:p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… to store things…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2) How do we identify lockers from one another?</a:t>
            </a:r>
          </a:p>
          <a:p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Using their locker numbers…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3) How do you access a locker?</a:t>
            </a:r>
          </a:p>
          <a:p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By knowing the locker number and combination….</a:t>
            </a:r>
          </a:p>
          <a:p>
            <a:pPr lvl="1"/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For our purposes, let’s assume the lockers are combo-less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4) If I wanted to give someone else access to my locker, what would I do?</a:t>
            </a:r>
          </a:p>
          <a:p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RIP IT OUT AND HAND IT TO THEM!</a:t>
            </a:r>
          </a:p>
          <a:p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Hehe… </a:t>
            </a:r>
            <a:r>
              <a:rPr lang="en-US" dirty="0" err="1">
                <a:solidFill>
                  <a:schemeClr val="accent1"/>
                </a:solidFill>
                <a:latin typeface="Avenir Next LT Pro Light" panose="020B0304020202020204" pitchFamily="34" charset="0"/>
              </a:rPr>
              <a:t>ya</a:t>
            </a: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 just give them the locker number!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EE515C4-2C6D-48E6-B3AE-694D19429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1685" y="2412215"/>
            <a:ext cx="2498357" cy="3327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1342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97899-211B-4840-A2B3-B7748BED1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Locker Rooms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959053-70D6-4760-8A2D-024B9EFFC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0686"/>
            <a:ext cx="9122664" cy="45206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Just like a locker </a:t>
            </a:r>
            <a:r>
              <a:rPr lang="en-US" sz="2000" b="1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stores things</a:t>
            </a:r>
            <a:endParaRPr lang="en-US" sz="2000" dirty="0">
              <a:solidFill>
                <a:schemeClr val="accent1"/>
              </a:solidFill>
              <a:latin typeface="Avenir Next LT Pro Light" panose="020B0304020202020204" pitchFamily="34" charset="0"/>
            </a:endParaRPr>
          </a:p>
          <a:p>
            <a:r>
              <a:rPr lang="en-US" sz="2000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A variable stores things…</a:t>
            </a:r>
          </a:p>
          <a:p>
            <a:r>
              <a:rPr lang="en-US" sz="2000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But a variable is a thing itself…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Each variable is just like a locker!</a:t>
            </a:r>
          </a:p>
          <a:p>
            <a:r>
              <a:rPr lang="en-US" sz="2000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It has a </a:t>
            </a:r>
            <a:r>
              <a:rPr lang="en-US" sz="2000" b="1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number</a:t>
            </a:r>
            <a:r>
              <a:rPr lang="en-US" sz="2000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: its </a:t>
            </a:r>
            <a:r>
              <a:rPr lang="en-US" sz="2000" b="1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address</a:t>
            </a:r>
            <a:endParaRPr lang="en-US" sz="2000" dirty="0">
              <a:solidFill>
                <a:schemeClr val="accent1"/>
              </a:solidFill>
              <a:latin typeface="Avenir Next LT Pro Light" panose="020B0304020202020204" pitchFamily="34" charset="0"/>
            </a:endParaRPr>
          </a:p>
          <a:p>
            <a:r>
              <a:rPr lang="en-US" sz="2000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It stores something: its </a:t>
            </a:r>
            <a:r>
              <a:rPr lang="en-US" sz="2000" b="1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value</a:t>
            </a:r>
            <a:endParaRPr lang="en-US" sz="2000" dirty="0">
              <a:solidFill>
                <a:schemeClr val="accent1"/>
              </a:solidFill>
              <a:latin typeface="Avenir Next LT Pro Light" panose="020B0304020202020204" pitchFamily="34" charset="0"/>
            </a:endParaRPr>
          </a:p>
          <a:p>
            <a:r>
              <a:rPr lang="en-US" sz="2000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It </a:t>
            </a:r>
            <a:r>
              <a:rPr lang="en-US" sz="2000" b="1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belongs </a:t>
            </a:r>
            <a:r>
              <a:rPr lang="en-US" sz="2000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to someone: its </a:t>
            </a:r>
            <a:r>
              <a:rPr lang="en-US" sz="2000" b="1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owner</a:t>
            </a:r>
            <a:endParaRPr lang="en-US" sz="2000" dirty="0">
              <a:solidFill>
                <a:schemeClr val="accent1"/>
              </a:solidFill>
              <a:latin typeface="Avenir Next LT Pro Light" panose="020B0304020202020204" pitchFamily="34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How would I </a:t>
            </a:r>
            <a:r>
              <a:rPr lang="en-US" sz="2000" b="1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give someone else access </a:t>
            </a:r>
            <a:r>
              <a:rPr lang="en-US" sz="2000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to my variable?</a:t>
            </a:r>
          </a:p>
          <a:p>
            <a:r>
              <a:rPr lang="en-US" sz="2000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Give’m the locker number…</a:t>
            </a:r>
          </a:p>
          <a:p>
            <a:r>
              <a:rPr lang="en-US" sz="2000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Which is… the </a:t>
            </a:r>
            <a:r>
              <a:rPr lang="en-US" sz="2000" b="1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memory address</a:t>
            </a:r>
            <a:r>
              <a:rPr lang="en-US" sz="2000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!</a:t>
            </a:r>
          </a:p>
          <a:p>
            <a:r>
              <a:rPr lang="en-US" sz="2000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So what’s a variable?</a:t>
            </a:r>
          </a:p>
          <a:p>
            <a:pPr lvl="1"/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It’s just a way to conveniently refer to their memory address!</a:t>
            </a:r>
          </a:p>
        </p:txBody>
      </p:sp>
    </p:spTree>
    <p:extLst>
      <p:ext uri="{BB962C8B-B14F-4D97-AF65-F5344CB8AC3E}">
        <p14:creationId xmlns:p14="http://schemas.microsoft.com/office/powerpoint/2010/main" val="2659141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C0773-0691-4225-AF33-988166C47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Pointers!!!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9D0650-BDCB-414B-A5AE-EF34078257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A </a:t>
            </a:r>
            <a:r>
              <a:rPr lang="en-US" b="1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pointer </a:t>
            </a: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is a variable which holds </a:t>
            </a:r>
            <a:r>
              <a:rPr lang="en-US" b="1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another variable’s memory address</a:t>
            </a: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.</a:t>
            </a:r>
          </a:p>
          <a:p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Once you have a pointer, you have access to two things:</a:t>
            </a:r>
          </a:p>
          <a:p>
            <a:pPr marL="342900" indent="-342900">
              <a:buAutoNum type="arabicParenR"/>
            </a:pP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The pointer </a:t>
            </a:r>
            <a:r>
              <a:rPr lang="en-US" b="1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itself</a:t>
            </a:r>
            <a:endParaRPr lang="en-US" dirty="0">
              <a:solidFill>
                <a:schemeClr val="accent1"/>
              </a:solidFill>
              <a:latin typeface="Avenir Next LT Pro Light" panose="020B0304020202020204" pitchFamily="34" charset="0"/>
            </a:endParaRPr>
          </a:p>
          <a:p>
            <a:pPr marL="342900" indent="-342900">
              <a:buAutoNum type="arabicParenR"/>
            </a:pP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The variable it </a:t>
            </a:r>
            <a:r>
              <a:rPr lang="en-US" b="1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points to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905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9BECA-E0EE-5843-A53B-B2F30C77D1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Avenir Next LT Pro Light" panose="020B0304020202020204" pitchFamily="34" charset="0"/>
              </a:rPr>
              <a:t>Concept Check</a:t>
            </a:r>
            <a:endParaRPr lang="en-US" dirty="0">
              <a:solidFill>
                <a:schemeClr val="bg1"/>
              </a:solidFill>
              <a:latin typeface="Avenir Next LT Pro Light" panose="020B03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1917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D994E-AFA2-4BC4-AA44-1E1C2C55BA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Avenir Next LT Pro Light" panose="020B0304020202020204" pitchFamily="34" charset="0"/>
              </a:rPr>
              <a:t>Pointers</a:t>
            </a:r>
          </a:p>
        </p:txBody>
      </p:sp>
    </p:spTree>
    <p:extLst>
      <p:ext uri="{BB962C8B-B14F-4D97-AF65-F5344CB8AC3E}">
        <p14:creationId xmlns:p14="http://schemas.microsoft.com/office/powerpoint/2010/main" val="33870055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692F0-A47B-4FEB-96CA-A6D39CC22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What is a Pointer?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E9A594-7A28-4A9E-AE3C-1B5016A79E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A </a:t>
            </a:r>
            <a:r>
              <a:rPr lang="en-US" b="1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pointer </a:t>
            </a: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is a variable that holds a memory address of another variable.</a:t>
            </a:r>
          </a:p>
          <a:p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Essentially, anytime you would use an array in Java, you’d use a pointer in C.</a:t>
            </a:r>
          </a:p>
          <a:p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You can access a value a pointer points to using the </a:t>
            </a:r>
            <a:r>
              <a:rPr lang="en-US" b="1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dereference operator (*)</a:t>
            </a: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.</a:t>
            </a:r>
          </a:p>
          <a:p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C uses pointers because it’s easier to say, “that’s the place that has that data” rather than saying “This is the entire thing that which includes the data I’m interested in!”</a:t>
            </a:r>
          </a:p>
          <a:p>
            <a:endParaRPr lang="en-US" dirty="0">
              <a:solidFill>
                <a:schemeClr val="accent1"/>
              </a:solidFill>
              <a:latin typeface="Avenir Next LT Pro Light" panose="020B0304020202020204" pitchFamily="34" charset="0"/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5B4DA161-E3E5-4336-8569-50D8B49BDD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3014" y="4738271"/>
            <a:ext cx="2668676" cy="2003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4199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1D9C37-1B73-4827-89A7-BF3BD8079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Another thing… Arrays don’t Exist in C!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3865A0-9C36-4558-8BCA-F449E7FAB1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Wait… what???</a:t>
            </a:r>
          </a:p>
          <a:p>
            <a:endParaRPr lang="en-US" dirty="0">
              <a:solidFill>
                <a:schemeClr val="accent1"/>
              </a:solidFill>
              <a:latin typeface="Avenir Next LT Pro Light" panose="020B0304020202020204" pitchFamily="34" charset="0"/>
            </a:endParaRPr>
          </a:p>
          <a:p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You heard me… ARRAYS DON’T EXIST IN C</a:t>
            </a:r>
            <a:endParaRPr lang="en-US" b="1" dirty="0">
              <a:solidFill>
                <a:schemeClr val="accent1"/>
              </a:solidFill>
              <a:latin typeface="Avenir Next LT Pro Light" panose="020B0304020202020204" pitchFamily="34" charset="0"/>
            </a:endParaRPr>
          </a:p>
          <a:p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Basically, arrays are considered as local variables in C.</a:t>
            </a:r>
          </a:p>
          <a:p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Meaning, we can’t return an array in C!</a:t>
            </a:r>
          </a:p>
          <a:p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So, what do we do instead?</a:t>
            </a:r>
          </a:p>
          <a:p>
            <a:pPr lvl="1"/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We return a pointer to the array instead!</a:t>
            </a:r>
          </a:p>
          <a:p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BIG POINT: </a:t>
            </a:r>
            <a:r>
              <a:rPr lang="en-US" b="1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Arrays become pointers when passed into functions!</a:t>
            </a:r>
            <a:endParaRPr lang="en-US" dirty="0">
              <a:solidFill>
                <a:schemeClr val="accent1"/>
              </a:solidFill>
              <a:latin typeface="Avenir Next LT Pro Light" panose="020B0304020202020204" pitchFamily="34" charset="0"/>
            </a:endParaRPr>
          </a:p>
          <a:p>
            <a:endParaRPr lang="en-US" dirty="0">
              <a:solidFill>
                <a:schemeClr val="accent1"/>
              </a:solidFill>
              <a:latin typeface="Avenir Next LT Pro Light" panose="020B0304020202020204" pitchFamily="34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F57B6FA-68DE-4B2F-AB19-A544DA12CD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1754" y="1381009"/>
            <a:ext cx="2971427" cy="1857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6408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24EFD-478E-475A-8DD5-6CE61302E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Address-OF (&amp;) Operator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42539-E31A-44B5-8AA8-71185E643C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You can get the address of a variable via the </a:t>
            </a:r>
            <a:r>
              <a:rPr lang="en-US" b="1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address-of operator (&amp;)</a:t>
            </a:r>
            <a:endParaRPr lang="en-US" dirty="0">
              <a:solidFill>
                <a:schemeClr val="accent1"/>
              </a:solidFill>
              <a:latin typeface="Avenir Next LT Pro Light" panose="020B03040202020202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int x;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int* p = &amp;x;</a:t>
            </a:r>
          </a:p>
          <a:p>
            <a:pPr marL="0" indent="0">
              <a:buNone/>
            </a:pPr>
            <a:endParaRPr lang="en-US" dirty="0">
              <a:solidFill>
                <a:schemeClr val="accent1"/>
              </a:solidFill>
              <a:latin typeface="Avenir Next LT Pro Light" panose="020B03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5318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1E614-5F50-4C2F-A563-009CAE737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Pointers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E1635-0224-4E3D-B298-753F970119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int x = 10;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int y = 20;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int* p = &amp;x;</a:t>
            </a:r>
          </a:p>
          <a:p>
            <a:pPr marL="0" indent="0">
              <a:buNone/>
            </a:pPr>
            <a:endParaRPr lang="en-US" dirty="0">
              <a:solidFill>
                <a:schemeClr val="accent1"/>
              </a:solidFill>
              <a:latin typeface="Avenir Next LT Pro Light" panose="020B03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accent1"/>
              </a:solidFill>
              <a:latin typeface="Avenir Next LT Pro Light" panose="020B03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accent1"/>
              </a:solidFill>
              <a:latin typeface="Avenir Next LT Pro Light" panose="020B03040202020202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We say “p points to x”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8B32CB4-4AEB-4BF6-8AA4-BA927B6DB0CB}"/>
              </a:ext>
            </a:extLst>
          </p:cNvPr>
          <p:cNvSpPr/>
          <p:nvPr/>
        </p:nvSpPr>
        <p:spPr>
          <a:xfrm>
            <a:off x="6631805" y="2829827"/>
            <a:ext cx="1453413" cy="510139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10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634974-ABB9-4974-A99B-4EEAEC5C45AD}"/>
              </a:ext>
            </a:extLst>
          </p:cNvPr>
          <p:cNvSpPr txBox="1"/>
          <p:nvPr/>
        </p:nvSpPr>
        <p:spPr>
          <a:xfrm>
            <a:off x="6096000" y="297063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DC23A8-BE15-4061-8871-4915DAECD020}"/>
              </a:ext>
            </a:extLst>
          </p:cNvPr>
          <p:cNvSpPr/>
          <p:nvPr/>
        </p:nvSpPr>
        <p:spPr>
          <a:xfrm>
            <a:off x="6631806" y="3531749"/>
            <a:ext cx="1453414" cy="510139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20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618AAD-C306-424C-8AEF-1D978431BCA6}"/>
              </a:ext>
            </a:extLst>
          </p:cNvPr>
          <p:cNvSpPr txBox="1"/>
          <p:nvPr/>
        </p:nvSpPr>
        <p:spPr>
          <a:xfrm>
            <a:off x="6096000" y="3672556"/>
            <a:ext cx="285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07C877-D89B-4478-BB41-E840AC7F1B39}"/>
              </a:ext>
            </a:extLst>
          </p:cNvPr>
          <p:cNvSpPr/>
          <p:nvPr/>
        </p:nvSpPr>
        <p:spPr>
          <a:xfrm>
            <a:off x="6631805" y="4284927"/>
            <a:ext cx="1453415" cy="510139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address of x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C8BB243-D3A1-4C9F-88B1-4186876AEF04}"/>
              </a:ext>
            </a:extLst>
          </p:cNvPr>
          <p:cNvSpPr txBox="1"/>
          <p:nvPr/>
        </p:nvSpPr>
        <p:spPr>
          <a:xfrm>
            <a:off x="6096000" y="442573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2DE5274-CD5E-4D71-B574-44DED7CEE120}"/>
                  </a:ext>
                </a:extLst>
              </p14:cNvPr>
              <p14:cNvContentPartPr/>
              <p14:nvPr/>
            </p14:nvContentPartPr>
            <p14:xfrm>
              <a:off x="8331224" y="3159880"/>
              <a:ext cx="635040" cy="14158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2DE5274-CD5E-4D71-B574-44DED7CEE12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295584" y="3123880"/>
                <a:ext cx="706680" cy="1487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48838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6" grpId="0"/>
      <p:bldP spid="7" grpId="0" animBg="1"/>
      <p:bldP spid="8" grpId="0"/>
      <p:bldP spid="9" grpId="0" animBg="1"/>
      <p:bldP spid="1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1E614-5F50-4C2F-A563-009CAE737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Pointers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E1635-0224-4E3D-B298-753F970119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p = &amp;y;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int** pp = &amp;p;</a:t>
            </a:r>
          </a:p>
          <a:p>
            <a:pPr marL="0" indent="0">
              <a:buNone/>
            </a:pPr>
            <a:endParaRPr lang="en-US" dirty="0">
              <a:solidFill>
                <a:schemeClr val="accent1"/>
              </a:solidFill>
              <a:latin typeface="Avenir Next LT Pro Light" panose="020B03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accent1"/>
              </a:solidFill>
              <a:latin typeface="Avenir Next LT Pro Light" panose="020B03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8B32CB4-4AEB-4BF6-8AA4-BA927B6DB0CB}"/>
              </a:ext>
            </a:extLst>
          </p:cNvPr>
          <p:cNvSpPr/>
          <p:nvPr/>
        </p:nvSpPr>
        <p:spPr>
          <a:xfrm>
            <a:off x="6631805" y="2829827"/>
            <a:ext cx="1453413" cy="510139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10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634974-ABB9-4974-A99B-4EEAEC5C45AD}"/>
              </a:ext>
            </a:extLst>
          </p:cNvPr>
          <p:cNvSpPr txBox="1"/>
          <p:nvPr/>
        </p:nvSpPr>
        <p:spPr>
          <a:xfrm>
            <a:off x="6096000" y="297063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DC23A8-BE15-4061-8871-4915DAECD020}"/>
              </a:ext>
            </a:extLst>
          </p:cNvPr>
          <p:cNvSpPr/>
          <p:nvPr/>
        </p:nvSpPr>
        <p:spPr>
          <a:xfrm>
            <a:off x="6631806" y="3531749"/>
            <a:ext cx="1453414" cy="510139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20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618AAD-C306-424C-8AEF-1D978431BCA6}"/>
              </a:ext>
            </a:extLst>
          </p:cNvPr>
          <p:cNvSpPr txBox="1"/>
          <p:nvPr/>
        </p:nvSpPr>
        <p:spPr>
          <a:xfrm>
            <a:off x="6096000" y="3672556"/>
            <a:ext cx="285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07C877-D89B-4478-BB41-E840AC7F1B39}"/>
              </a:ext>
            </a:extLst>
          </p:cNvPr>
          <p:cNvSpPr/>
          <p:nvPr/>
        </p:nvSpPr>
        <p:spPr>
          <a:xfrm>
            <a:off x="6631805" y="4284927"/>
            <a:ext cx="1453415" cy="510139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address of x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C8BB243-D3A1-4C9F-88B1-4186876AEF04}"/>
              </a:ext>
            </a:extLst>
          </p:cNvPr>
          <p:cNvSpPr txBox="1"/>
          <p:nvPr/>
        </p:nvSpPr>
        <p:spPr>
          <a:xfrm>
            <a:off x="6096000" y="442573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2DE5274-CD5E-4D71-B574-44DED7CEE120}"/>
                  </a:ext>
                </a:extLst>
              </p14:cNvPr>
              <p14:cNvContentPartPr/>
              <p14:nvPr/>
            </p14:nvContentPartPr>
            <p14:xfrm>
              <a:off x="8331224" y="3159880"/>
              <a:ext cx="635040" cy="14158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2DE5274-CD5E-4D71-B574-44DED7CEE12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295224" y="3123880"/>
                <a:ext cx="706680" cy="1487520"/>
              </a:xfrm>
              <a:prstGeom prst="rect">
                <a:avLst/>
              </a:prstGeom>
            </p:spPr>
          </p:pic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FEEAC7B0-0247-4EAD-BC4E-C8E2184EF1EC}"/>
              </a:ext>
            </a:extLst>
          </p:cNvPr>
          <p:cNvSpPr/>
          <p:nvPr/>
        </p:nvSpPr>
        <p:spPr>
          <a:xfrm>
            <a:off x="6636946" y="4288231"/>
            <a:ext cx="1453415" cy="510139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address of y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5A8C50F-7F81-4160-AF95-4DD9AA5C5B69}"/>
                  </a:ext>
                </a:extLst>
              </p14:cNvPr>
              <p14:cNvContentPartPr/>
              <p14:nvPr/>
            </p14:nvContentPartPr>
            <p14:xfrm>
              <a:off x="8173360" y="3839560"/>
              <a:ext cx="423000" cy="7664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5A8C50F-7F81-4160-AF95-4DD9AA5C5B6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137720" y="3803920"/>
                <a:ext cx="494640" cy="838080"/>
              </a:xfrm>
              <a:prstGeom prst="rect">
                <a:avLst/>
              </a:prstGeom>
            </p:spPr>
          </p:pic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74974FCB-9405-462F-A2CD-835F3EEE2E26}"/>
              </a:ext>
            </a:extLst>
          </p:cNvPr>
          <p:cNvSpPr/>
          <p:nvPr/>
        </p:nvSpPr>
        <p:spPr>
          <a:xfrm>
            <a:off x="6631805" y="5063834"/>
            <a:ext cx="1453413" cy="510139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address of p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902D0C8-7AF1-4801-A5C8-4966B480A434}"/>
              </a:ext>
            </a:extLst>
          </p:cNvPr>
          <p:cNvSpPr txBox="1"/>
          <p:nvPr/>
        </p:nvSpPr>
        <p:spPr>
          <a:xfrm>
            <a:off x="6096000" y="5204641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pp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C320C181-0495-4EE1-B49B-2AD6E94FE40E}"/>
                  </a:ext>
                </a:extLst>
              </p14:cNvPr>
              <p14:cNvContentPartPr/>
              <p14:nvPr/>
            </p14:nvContentPartPr>
            <p14:xfrm>
              <a:off x="8234920" y="4731640"/>
              <a:ext cx="396720" cy="6307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C320C181-0495-4EE1-B49B-2AD6E94FE40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198920" y="4696000"/>
                <a:ext cx="468360" cy="702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83388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6" grpId="0"/>
      <p:bldP spid="7" grpId="0" animBg="1"/>
      <p:bldP spid="8" grpId="0"/>
      <p:bldP spid="9" grpId="0" animBg="1"/>
      <p:bldP spid="10" grpId="0"/>
      <p:bldP spid="12" grpId="0" animBg="1"/>
      <p:bldP spid="13" grpId="0" animBg="1"/>
      <p:bldP spid="1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D994E-AFA2-4BC4-AA44-1E1C2C55BA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Avenir Next LT Pro Light" panose="020B0304020202020204" pitchFamily="34" charset="0"/>
              </a:rPr>
              <a:t>Pointers and Arrays</a:t>
            </a:r>
          </a:p>
        </p:txBody>
      </p:sp>
    </p:spTree>
    <p:extLst>
      <p:ext uri="{BB962C8B-B14F-4D97-AF65-F5344CB8AC3E}">
        <p14:creationId xmlns:p14="http://schemas.microsoft.com/office/powerpoint/2010/main" val="336755121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4D1AC-49CB-4A6E-BDA9-98608B7B4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Pointers and Arrays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EBE795-E899-4F4E-941D-2804462230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A pointer can point to </a:t>
            </a:r>
            <a:r>
              <a:rPr lang="en-US" b="1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one or more values</a:t>
            </a: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.</a:t>
            </a:r>
          </a:p>
          <a:p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A </a:t>
            </a:r>
            <a:r>
              <a:rPr lang="en-US" b="1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char* </a:t>
            </a: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may point to a single </a:t>
            </a:r>
            <a:r>
              <a:rPr lang="en-US" b="1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char</a:t>
            </a: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, or to an </a:t>
            </a:r>
            <a:r>
              <a:rPr lang="en-US" b="1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array of chars</a:t>
            </a: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7DEB46CD-8E0A-4D06-B7DA-B025E7B0A5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9578" y="3499133"/>
            <a:ext cx="3640344" cy="2725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2654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E1B8A-99FF-450E-9CEA-5BD814248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Arrays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9E8774-E6B4-47EA-BA7A-007DDC3F2A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char c = ‘x’;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char* s = &amp;c;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s = “hi!”;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“Pointing to a single value” is the same as “pointing to an array of length 1”!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FE57118-DECC-4C2C-90EB-86400C7FD8FA}"/>
              </a:ext>
            </a:extLst>
          </p:cNvPr>
          <p:cNvSpPr/>
          <p:nvPr/>
        </p:nvSpPr>
        <p:spPr>
          <a:xfrm>
            <a:off x="6631805" y="2829827"/>
            <a:ext cx="1453413" cy="510139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‘x’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5877F6-FEC0-4D95-8B82-20F97E90E988}"/>
              </a:ext>
            </a:extLst>
          </p:cNvPr>
          <p:cNvSpPr txBox="1"/>
          <p:nvPr/>
        </p:nvSpPr>
        <p:spPr>
          <a:xfrm>
            <a:off x="6096000" y="297063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c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89FFCF1-6ED5-45B7-B8EA-9115AEBC2933}"/>
              </a:ext>
            </a:extLst>
          </p:cNvPr>
          <p:cNvSpPr/>
          <p:nvPr/>
        </p:nvSpPr>
        <p:spPr>
          <a:xfrm>
            <a:off x="6631805" y="3569528"/>
            <a:ext cx="1453413" cy="510139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address of 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527BB2-96DB-4402-B712-DD6C1EB1F6B7}"/>
              </a:ext>
            </a:extLst>
          </p:cNvPr>
          <p:cNvSpPr txBox="1"/>
          <p:nvPr/>
        </p:nvSpPr>
        <p:spPr>
          <a:xfrm>
            <a:off x="6096000" y="3710335"/>
            <a:ext cx="285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9E059B36-4287-4647-8BAA-B4D02E06C67D}"/>
                  </a:ext>
                </a:extLst>
              </p14:cNvPr>
              <p14:cNvContentPartPr/>
              <p14:nvPr/>
            </p14:nvContentPartPr>
            <p14:xfrm>
              <a:off x="8201800" y="3054760"/>
              <a:ext cx="543960" cy="7617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9E059B36-4287-4647-8BAA-B4D02E06C67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165800" y="3019120"/>
                <a:ext cx="615600" cy="83340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745BCA63-C944-4E03-8538-3B8B0067F26B}"/>
              </a:ext>
            </a:extLst>
          </p:cNvPr>
          <p:cNvGraphicFramePr>
            <a:graphicFrameLocks noGrp="1"/>
          </p:cNvGraphicFramePr>
          <p:nvPr/>
        </p:nvGraphicFramePr>
        <p:xfrm>
          <a:off x="5862320" y="4903221"/>
          <a:ext cx="3779520" cy="3693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4880">
                  <a:extLst>
                    <a:ext uri="{9D8B030D-6E8A-4147-A177-3AD203B41FA5}">
                      <a16:colId xmlns:a16="http://schemas.microsoft.com/office/drawing/2014/main" val="2312711860"/>
                    </a:ext>
                  </a:extLst>
                </a:gridCol>
                <a:gridCol w="944880">
                  <a:extLst>
                    <a:ext uri="{9D8B030D-6E8A-4147-A177-3AD203B41FA5}">
                      <a16:colId xmlns:a16="http://schemas.microsoft.com/office/drawing/2014/main" val="68871961"/>
                    </a:ext>
                  </a:extLst>
                </a:gridCol>
                <a:gridCol w="944880">
                  <a:extLst>
                    <a:ext uri="{9D8B030D-6E8A-4147-A177-3AD203B41FA5}">
                      <a16:colId xmlns:a16="http://schemas.microsoft.com/office/drawing/2014/main" val="3638660307"/>
                    </a:ext>
                  </a:extLst>
                </a:gridCol>
                <a:gridCol w="944880">
                  <a:extLst>
                    <a:ext uri="{9D8B030D-6E8A-4147-A177-3AD203B41FA5}">
                      <a16:colId xmlns:a16="http://schemas.microsoft.com/office/drawing/2014/main" val="4015633276"/>
                    </a:ext>
                  </a:extLst>
                </a:gridCol>
              </a:tblGrid>
              <a:tr h="369332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70C0"/>
                          </a:solidFill>
                        </a:rPr>
                        <a:t>‘h’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70C0"/>
                          </a:solidFill>
                        </a:rPr>
                        <a:t>‘</a:t>
                      </a:r>
                      <a:r>
                        <a:rPr lang="en-US" dirty="0" err="1">
                          <a:solidFill>
                            <a:srgbClr val="0070C0"/>
                          </a:solidFill>
                        </a:rPr>
                        <a:t>i</a:t>
                      </a:r>
                      <a:r>
                        <a:rPr lang="en-US" dirty="0">
                          <a:solidFill>
                            <a:srgbClr val="0070C0"/>
                          </a:solidFill>
                        </a:rPr>
                        <a:t>'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70C0"/>
                          </a:solidFill>
                        </a:rPr>
                        <a:t>‘!’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70C0"/>
                          </a:solidFill>
                        </a:rPr>
                        <a:t>‘\0’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6926612"/>
                  </a:ext>
                </a:extLst>
              </a:tr>
            </a:tbl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440B7AE3-336A-487E-85DA-1F32F995C785}"/>
              </a:ext>
            </a:extLst>
          </p:cNvPr>
          <p:cNvSpPr/>
          <p:nvPr/>
        </p:nvSpPr>
        <p:spPr>
          <a:xfrm>
            <a:off x="6631805" y="3569528"/>
            <a:ext cx="1453413" cy="510139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address of </a:t>
            </a:r>
          </a:p>
          <a:p>
            <a:pPr algn="ctr"/>
            <a:r>
              <a:rPr lang="en-US" dirty="0">
                <a:solidFill>
                  <a:srgbClr val="0070C0"/>
                </a:solidFill>
              </a:rPr>
              <a:t>string literal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90A74626-5856-4D6F-81EC-C4FCEB897C97}"/>
                  </a:ext>
                </a:extLst>
              </p14:cNvPr>
              <p14:cNvContentPartPr/>
              <p14:nvPr/>
            </p14:nvContentPartPr>
            <p14:xfrm>
              <a:off x="6305680" y="4126840"/>
              <a:ext cx="884160" cy="6782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90A74626-5856-4D6F-81EC-C4FCEB897C9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269680" y="4091200"/>
                <a:ext cx="955800" cy="749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72300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/>
      <p:bldP spid="6" grpId="0" animBg="1"/>
      <p:bldP spid="7" grpId="0"/>
      <p:bldP spid="1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D994E-AFA2-4BC4-AA44-1E1C2C55BA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Avenir Next LT Pro Light" panose="020B0304020202020204" pitchFamily="34" charset="0"/>
              </a:rPr>
              <a:t>Accessing the Value at a Pointer</a:t>
            </a:r>
          </a:p>
        </p:txBody>
      </p:sp>
    </p:spTree>
    <p:extLst>
      <p:ext uri="{BB962C8B-B14F-4D97-AF65-F5344CB8AC3E}">
        <p14:creationId xmlns:p14="http://schemas.microsoft.com/office/powerpoint/2010/main" val="3354552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C851F-3D7C-4766-9DE1-EE59E5393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Question 1: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E1A4F0-6A00-43F7-A39C-03921CA9FA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273" y="1428750"/>
            <a:ext cx="10049164" cy="437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48663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92EBA-0615-4979-9A5F-9B3A174D0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The Value-At (Dereference) Operator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1D14B8-B52B-4038-B7B6-FD5B37B891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1) </a:t>
            </a:r>
            <a:r>
              <a:rPr lang="en-US" b="1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* </a:t>
            </a: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is the value-at operator: it’s the </a:t>
            </a:r>
            <a:r>
              <a:rPr lang="en-US" b="1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inverse of &amp;</a:t>
            </a:r>
          </a:p>
          <a:p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Every time you use it, you </a:t>
            </a:r>
            <a:r>
              <a:rPr lang="en-US" b="1" i="1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remove </a:t>
            </a: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a star.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2) It </a:t>
            </a:r>
            <a:r>
              <a:rPr lang="en-US" b="1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accesses the variable </a:t>
            </a: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that a pointer </a:t>
            </a:r>
            <a:r>
              <a:rPr lang="en-US" b="1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points to</a:t>
            </a:r>
            <a:endParaRPr lang="en-US" dirty="0">
              <a:solidFill>
                <a:schemeClr val="accent1"/>
              </a:solidFill>
              <a:latin typeface="Avenir Next LT Pro Light" panose="020B0304020202020204" pitchFamily="34" charset="0"/>
            </a:endParaRPr>
          </a:p>
          <a:p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We say that it “</a:t>
            </a:r>
            <a:r>
              <a:rPr lang="en-US" b="1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dereferences</a:t>
            </a: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” a pointer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192B39A1-C3D6-473E-991C-7EE5AE7816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0542" y="2725881"/>
            <a:ext cx="2857722" cy="2926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1276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55B68-D9E0-4E1B-BFDD-3DDD4BCFE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Pointer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972B99-2D5F-4C18-AE50-33746137D0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int x = 10;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int* p = &amp;x;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*p = 15; //changes x!</a:t>
            </a:r>
          </a:p>
          <a:p>
            <a:pPr marL="0" indent="0">
              <a:buNone/>
            </a:pPr>
            <a:endParaRPr lang="en-US" dirty="0">
              <a:solidFill>
                <a:schemeClr val="accent1"/>
              </a:solidFill>
              <a:latin typeface="Avenir Next LT Pro Light" panose="020B03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accent1"/>
              </a:solidFill>
              <a:latin typeface="Avenir Next LT Pro Light" panose="020B03040202020202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Changing the value of a pointer (via dereference) will change the original value!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1C48D51-2C2F-485A-97DE-0D6AA1D997BE}"/>
              </a:ext>
            </a:extLst>
          </p:cNvPr>
          <p:cNvSpPr/>
          <p:nvPr/>
        </p:nvSpPr>
        <p:spPr>
          <a:xfrm>
            <a:off x="6958975" y="2200652"/>
            <a:ext cx="1453413" cy="510139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10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FECE1D-7843-4DB5-9336-D35E93854F2F}"/>
              </a:ext>
            </a:extLst>
          </p:cNvPr>
          <p:cNvSpPr txBox="1"/>
          <p:nvPr/>
        </p:nvSpPr>
        <p:spPr>
          <a:xfrm>
            <a:off x="6423170" y="234145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x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B084687-CE55-42CC-8FFE-80FD844C65D8}"/>
              </a:ext>
            </a:extLst>
          </p:cNvPr>
          <p:cNvSpPr/>
          <p:nvPr/>
        </p:nvSpPr>
        <p:spPr>
          <a:xfrm>
            <a:off x="6937086" y="3043381"/>
            <a:ext cx="1453415" cy="510139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address of 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B7B9DC6-7F2E-4993-B47F-A358409C0FF0}"/>
              </a:ext>
            </a:extLst>
          </p:cNvPr>
          <p:cNvSpPr txBox="1"/>
          <p:nvPr/>
        </p:nvSpPr>
        <p:spPr>
          <a:xfrm>
            <a:off x="6401281" y="3184188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p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04A1721-A5A3-485F-BE77-D80F336E29AD}"/>
              </a:ext>
            </a:extLst>
          </p:cNvPr>
          <p:cNvGrpSpPr/>
          <p:nvPr/>
        </p:nvGrpSpPr>
        <p:grpSpPr>
          <a:xfrm>
            <a:off x="8561370" y="2605585"/>
            <a:ext cx="455400" cy="763200"/>
            <a:chOff x="8234200" y="3234760"/>
            <a:chExt cx="455400" cy="763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2D4EF026-0F70-4352-A29E-787D7DAD27AB}"/>
                    </a:ext>
                  </a:extLst>
                </p14:cNvPr>
                <p14:cNvContentPartPr/>
                <p14:nvPr/>
              </p14:nvContentPartPr>
              <p14:xfrm>
                <a:off x="8234200" y="3234760"/>
                <a:ext cx="455400" cy="7632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2D4EF026-0F70-4352-A29E-787D7DAD27AB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198200" y="3199120"/>
                  <a:ext cx="527040" cy="83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1B092A71-681A-48B1-B424-2D70B6B58F5D}"/>
                    </a:ext>
                  </a:extLst>
                </p14:cNvPr>
                <p14:cNvContentPartPr/>
                <p14:nvPr/>
              </p14:nvContentPartPr>
              <p14:xfrm>
                <a:off x="8283880" y="3264640"/>
                <a:ext cx="44280" cy="550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1B092A71-681A-48B1-B424-2D70B6B58F5D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248240" y="3228640"/>
                  <a:ext cx="115920" cy="12672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82CF17C7-7EC3-49E3-B2A1-9EE645437D7A}"/>
              </a:ext>
            </a:extLst>
          </p:cNvPr>
          <p:cNvSpPr/>
          <p:nvPr/>
        </p:nvSpPr>
        <p:spPr>
          <a:xfrm>
            <a:off x="6958975" y="2214128"/>
            <a:ext cx="1453413" cy="510139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3134511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D994E-AFA2-4BC4-AA44-1E1C2C55BA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Avenir Next LT Pro Light" panose="020B0304020202020204" pitchFamily="34" charset="0"/>
              </a:rPr>
              <a:t>Array-Indexing Operators</a:t>
            </a:r>
          </a:p>
        </p:txBody>
      </p:sp>
    </p:spTree>
    <p:extLst>
      <p:ext uri="{BB962C8B-B14F-4D97-AF65-F5344CB8AC3E}">
        <p14:creationId xmlns:p14="http://schemas.microsoft.com/office/powerpoint/2010/main" val="207756827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99F19-51A7-449A-826A-DCFEBBF94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The Array Indexing Operator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5ACA4F-DCAA-4E87-9921-5FBD30D31F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p[n] </a:t>
            </a: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means “access the </a:t>
            </a:r>
            <a:r>
              <a:rPr lang="en-US" b="1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nth </a:t>
            </a: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item pointed to by </a:t>
            </a:r>
            <a:r>
              <a:rPr lang="en-US" b="1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p</a:t>
            </a: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.”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char* s = “hi!”;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char c = s[2];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char d = 2[s];</a:t>
            </a:r>
          </a:p>
          <a:p>
            <a:pPr marL="0" indent="0">
              <a:buNone/>
            </a:pPr>
            <a:endParaRPr lang="en-US" dirty="0">
              <a:solidFill>
                <a:schemeClr val="accent1"/>
              </a:solidFill>
              <a:latin typeface="Avenir Next LT Pro Light" panose="020B03040202020202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Now c and d are the same thing…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F0097B-AC3C-4979-BC36-E4F9BBB0954D}"/>
              </a:ext>
            </a:extLst>
          </p:cNvPr>
          <p:cNvSpPr txBox="1"/>
          <p:nvPr/>
        </p:nvSpPr>
        <p:spPr>
          <a:xfrm>
            <a:off x="6177280" y="3314737"/>
            <a:ext cx="285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s</a:t>
            </a:r>
          </a:p>
        </p:txBody>
      </p:sp>
      <p:graphicFrame>
        <p:nvGraphicFramePr>
          <p:cNvPr id="6" name="Table 11">
            <a:extLst>
              <a:ext uri="{FF2B5EF4-FFF2-40B4-BE49-F238E27FC236}">
                <a16:creationId xmlns:a16="http://schemas.microsoft.com/office/drawing/2014/main" id="{748E05A3-00A4-4D00-ABE0-DA4D2FA981C5}"/>
              </a:ext>
            </a:extLst>
          </p:cNvPr>
          <p:cNvGraphicFramePr>
            <a:graphicFrameLocks noGrp="1"/>
          </p:cNvGraphicFramePr>
          <p:nvPr/>
        </p:nvGraphicFramePr>
        <p:xfrm>
          <a:off x="5943600" y="4507623"/>
          <a:ext cx="3779520" cy="3693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4880">
                  <a:extLst>
                    <a:ext uri="{9D8B030D-6E8A-4147-A177-3AD203B41FA5}">
                      <a16:colId xmlns:a16="http://schemas.microsoft.com/office/drawing/2014/main" val="2312711860"/>
                    </a:ext>
                  </a:extLst>
                </a:gridCol>
                <a:gridCol w="944880">
                  <a:extLst>
                    <a:ext uri="{9D8B030D-6E8A-4147-A177-3AD203B41FA5}">
                      <a16:colId xmlns:a16="http://schemas.microsoft.com/office/drawing/2014/main" val="68871961"/>
                    </a:ext>
                  </a:extLst>
                </a:gridCol>
                <a:gridCol w="944880">
                  <a:extLst>
                    <a:ext uri="{9D8B030D-6E8A-4147-A177-3AD203B41FA5}">
                      <a16:colId xmlns:a16="http://schemas.microsoft.com/office/drawing/2014/main" val="3638660307"/>
                    </a:ext>
                  </a:extLst>
                </a:gridCol>
                <a:gridCol w="944880">
                  <a:extLst>
                    <a:ext uri="{9D8B030D-6E8A-4147-A177-3AD203B41FA5}">
                      <a16:colId xmlns:a16="http://schemas.microsoft.com/office/drawing/2014/main" val="4015633276"/>
                    </a:ext>
                  </a:extLst>
                </a:gridCol>
              </a:tblGrid>
              <a:tr h="369332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70C0"/>
                          </a:solidFill>
                        </a:rPr>
                        <a:t>‘h’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70C0"/>
                          </a:solidFill>
                        </a:rPr>
                        <a:t>‘</a:t>
                      </a:r>
                      <a:r>
                        <a:rPr lang="en-US" dirty="0" err="1">
                          <a:solidFill>
                            <a:srgbClr val="0070C0"/>
                          </a:solidFill>
                        </a:rPr>
                        <a:t>i</a:t>
                      </a:r>
                      <a:r>
                        <a:rPr lang="en-US" dirty="0">
                          <a:solidFill>
                            <a:srgbClr val="0070C0"/>
                          </a:solidFill>
                        </a:rPr>
                        <a:t>'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70C0"/>
                          </a:solidFill>
                        </a:rPr>
                        <a:t>‘!’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70C0"/>
                          </a:solidFill>
                        </a:rPr>
                        <a:t>‘\0’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6926612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C3FA6320-8836-4B81-A56F-92AEA6ADB2A1}"/>
              </a:ext>
            </a:extLst>
          </p:cNvPr>
          <p:cNvSpPr/>
          <p:nvPr/>
        </p:nvSpPr>
        <p:spPr>
          <a:xfrm>
            <a:off x="6713084" y="3173930"/>
            <a:ext cx="1453413" cy="510139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address of </a:t>
            </a:r>
          </a:p>
          <a:p>
            <a:pPr algn="ctr"/>
            <a:r>
              <a:rPr lang="en-US" dirty="0">
                <a:solidFill>
                  <a:srgbClr val="0070C0"/>
                </a:solidFill>
              </a:rPr>
              <a:t>string literal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231713EA-39A9-447E-8D0A-63941CC5F01D}"/>
                  </a:ext>
                </a:extLst>
              </p14:cNvPr>
              <p14:cNvContentPartPr/>
              <p14:nvPr/>
            </p14:nvContentPartPr>
            <p14:xfrm>
              <a:off x="6386960" y="3731242"/>
              <a:ext cx="884160" cy="6782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231713EA-39A9-447E-8D0A-63941CC5F01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350960" y="3695602"/>
                <a:ext cx="955800" cy="749880"/>
              </a:xfrm>
              <a:prstGeom prst="rect">
                <a:avLst/>
              </a:prstGeom>
            </p:spPr>
          </p:pic>
        </mc:Fallback>
      </mc:AlternateContent>
      <p:pic>
        <p:nvPicPr>
          <p:cNvPr id="7170" name="Picture 2">
            <a:extLst>
              <a:ext uri="{FF2B5EF4-FFF2-40B4-BE49-F238E27FC236}">
                <a16:creationId xmlns:a16="http://schemas.microsoft.com/office/drawing/2014/main" id="{1642A26C-5B23-4CE0-AD1D-9655230F67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549" y="5086419"/>
            <a:ext cx="3739242" cy="1613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4192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7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19F63-D15E-40F3-9B0B-E79D032D6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What the Brackets Actually do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3EE5D1-1C6F-4753-9169-3E848EBD15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p[n] </a:t>
            </a: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in C really means “dereference address </a:t>
            </a:r>
            <a:r>
              <a:rPr lang="en-US" b="1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p + n</a:t>
            </a: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”</a:t>
            </a:r>
          </a:p>
          <a:p>
            <a:pPr marL="0" indent="0">
              <a:buNone/>
            </a:pPr>
            <a:endParaRPr lang="en-US" b="1" dirty="0">
              <a:solidFill>
                <a:schemeClr val="accent1"/>
              </a:solidFill>
              <a:latin typeface="Avenir Next LT Pro Light" panose="020B03040202020202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s[2] 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= *(s+2)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= *(2+s)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= 2[s]</a:t>
            </a:r>
          </a:p>
          <a:p>
            <a:pPr marL="0" indent="0">
              <a:buNone/>
            </a:pPr>
            <a:endParaRPr lang="en-US" dirty="0">
              <a:solidFill>
                <a:schemeClr val="accent1"/>
              </a:solidFill>
              <a:latin typeface="Avenir Next LT Pro Light" panose="020B03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accent1"/>
              </a:solidFill>
              <a:latin typeface="Avenir Next LT Pro Light" panose="020B03040202020202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What about values </a:t>
            </a:r>
            <a:r>
              <a:rPr lang="en-US" b="1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bigger than a char</a:t>
            </a: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57802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B15FB-FFBD-472F-A9B6-A8BC7801B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Scaling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51FFADD-A246-4B20-B8CB-B027DAC16F7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chemeClr val="accent1"/>
                    </a:solidFill>
                    <a:latin typeface="Avenir Next LT Pro Light" panose="020B0304020202020204" pitchFamily="34" charset="0"/>
                  </a:rPr>
                  <a:t>When we add an offset to a pointer, the offset is </a:t>
                </a:r>
                <a:r>
                  <a:rPr lang="en-US" b="1" dirty="0">
                    <a:solidFill>
                      <a:schemeClr val="accent1"/>
                    </a:solidFill>
                    <a:latin typeface="Avenir Next LT Pro Light" panose="020B0304020202020204" pitchFamily="34" charset="0"/>
                  </a:rPr>
                  <a:t>multiplied by the size of the item being pointed to </a:t>
                </a:r>
                <a:r>
                  <a:rPr lang="en-US" dirty="0">
                    <a:solidFill>
                      <a:schemeClr val="accent1"/>
                    </a:solidFill>
                    <a:latin typeface="Avenir Next LT Pro Light" panose="020B0304020202020204" pitchFamily="34" charset="0"/>
                  </a:rPr>
                  <a:t>before being added to the base address.</a:t>
                </a:r>
              </a:p>
              <a:p>
                <a:r>
                  <a:rPr lang="en-US" dirty="0">
                    <a:solidFill>
                      <a:schemeClr val="accent1"/>
                    </a:solidFill>
                    <a:latin typeface="Avenir Next LT Pro Light" panose="020B0304020202020204" pitchFamily="34" charset="0"/>
                  </a:rPr>
                  <a:t>For int pointers, we scale by 4.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accent1"/>
                    </a:solidFill>
                    <a:latin typeface="Avenir Next LT Pro Light" panose="020B0304020202020204" pitchFamily="34" charset="0"/>
                  </a:rPr>
                  <a:t>int </a:t>
                </a:r>
                <a:r>
                  <a:rPr lang="en-US" dirty="0" err="1">
                    <a:solidFill>
                      <a:schemeClr val="accent1"/>
                    </a:solidFill>
                    <a:latin typeface="Avenir Next LT Pro Light" panose="020B0304020202020204" pitchFamily="34" charset="0"/>
                  </a:rPr>
                  <a:t>arr</a:t>
                </a:r>
                <a:r>
                  <a:rPr lang="en-US" dirty="0">
                    <a:solidFill>
                      <a:schemeClr val="accent1"/>
                    </a:solidFill>
                    <a:latin typeface="Avenir Next LT Pro Light" panose="020B0304020202020204" pitchFamily="34" charset="0"/>
                  </a:rPr>
                  <a:t>[3] = {1, 2, 3};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accent1"/>
                    </a:solidFill>
                    <a:latin typeface="Avenir Next LT Pro Light" panose="020B0304020202020204" pitchFamily="34" charset="0"/>
                  </a:rPr>
                  <a:t>int* p = </a:t>
                </a:r>
                <a:r>
                  <a:rPr lang="en-US" dirty="0" err="1">
                    <a:solidFill>
                      <a:schemeClr val="accent1"/>
                    </a:solidFill>
                    <a:latin typeface="Avenir Next LT Pro Light" panose="020B0304020202020204" pitchFamily="34" charset="0"/>
                  </a:rPr>
                  <a:t>arr</a:t>
                </a:r>
                <a:r>
                  <a:rPr lang="en-US" dirty="0">
                    <a:solidFill>
                      <a:schemeClr val="accent1"/>
                    </a:solidFill>
                    <a:latin typeface="Avenir Next LT Pro Light" panose="020B0304020202020204" pitchFamily="34" charset="0"/>
                  </a:rPr>
                  <a:t>;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accent1"/>
                    </a:solidFill>
                    <a:latin typeface="Avenir Next LT Pro Light" panose="020B0304020202020204" pitchFamily="34" charset="0"/>
                  </a:rPr>
                  <a:t>*(</a:t>
                </a:r>
                <a:r>
                  <a:rPr lang="en-US" dirty="0" err="1">
                    <a:solidFill>
                      <a:schemeClr val="accent1"/>
                    </a:solidFill>
                    <a:latin typeface="Avenir Next LT Pro Light" panose="020B0304020202020204" pitchFamily="34" charset="0"/>
                  </a:rPr>
                  <a:t>arr</a:t>
                </a:r>
                <a:r>
                  <a:rPr lang="en-US" dirty="0">
                    <a:solidFill>
                      <a:schemeClr val="accent1"/>
                    </a:solidFill>
                    <a:latin typeface="Avenir Next LT Pro Light" panose="020B0304020202020204" pitchFamily="34" charset="0"/>
                  </a:rPr>
                  <a:t> + 1)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  <a:latin typeface="Avenir Next LT Pro Light" panose="020B0304020202020204" pitchFamily="34" charset="0"/>
                  </a:rPr>
                  <a:t> *(</a:t>
                </a:r>
                <a:r>
                  <a:rPr lang="en-US" dirty="0" err="1">
                    <a:solidFill>
                      <a:schemeClr val="accent1"/>
                    </a:solidFill>
                    <a:latin typeface="Avenir Next LT Pro Light" panose="020B0304020202020204" pitchFamily="34" charset="0"/>
                  </a:rPr>
                  <a:t>arr</a:t>
                </a:r>
                <a:r>
                  <a:rPr lang="en-US" dirty="0">
                    <a:solidFill>
                      <a:schemeClr val="accent1"/>
                    </a:solidFill>
                    <a:latin typeface="Avenir Next LT Pro Light" panose="020B0304020202020204" pitchFamily="34" charset="0"/>
                  </a:rPr>
                  <a:t> + 1*</a:t>
                </a:r>
                <a:r>
                  <a:rPr lang="en-US" dirty="0" err="1">
                    <a:solidFill>
                      <a:schemeClr val="accent1"/>
                    </a:solidFill>
                    <a:latin typeface="Avenir Next LT Pro Light" panose="020B0304020202020204" pitchFamily="34" charset="0"/>
                  </a:rPr>
                  <a:t>sizeof</a:t>
                </a:r>
                <a:r>
                  <a:rPr lang="en-US" dirty="0">
                    <a:solidFill>
                      <a:schemeClr val="accent1"/>
                    </a:solidFill>
                    <a:latin typeface="Avenir Next LT Pro Light" panose="020B0304020202020204" pitchFamily="34" charset="0"/>
                  </a:rPr>
                  <a:t>(int))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  <a:latin typeface="Avenir Next LT Pro Light" panose="020B0304020202020204" pitchFamily="34" charset="0"/>
                  </a:rPr>
                  <a:t> *(</a:t>
                </a:r>
                <a:r>
                  <a:rPr lang="en-US" dirty="0" err="1">
                    <a:solidFill>
                      <a:schemeClr val="accent1"/>
                    </a:solidFill>
                    <a:latin typeface="Avenir Next LT Pro Light" panose="020B0304020202020204" pitchFamily="34" charset="0"/>
                  </a:rPr>
                  <a:t>arr</a:t>
                </a:r>
                <a:r>
                  <a:rPr lang="en-US" dirty="0">
                    <a:solidFill>
                      <a:schemeClr val="accent1"/>
                    </a:solidFill>
                    <a:latin typeface="Avenir Next LT Pro Light" panose="020B0304020202020204" pitchFamily="34" charset="0"/>
                  </a:rPr>
                  <a:t> + 4)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accent1"/>
                  </a:solidFill>
                  <a:latin typeface="Avenir Next LT Pro Light" panose="020B0304020202020204" pitchFamily="34" charset="0"/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accent1"/>
                  </a:solidFill>
                  <a:latin typeface="Avenir Next LT Pro Light" panose="020B0304020202020204" pitchFamily="34" charset="0"/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accent1"/>
                  </a:solidFill>
                  <a:latin typeface="Avenir Next LT Pro Light" panose="020B0304020202020204" pitchFamily="34" charset="0"/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accent1"/>
                  </a:solidFill>
                  <a:latin typeface="Avenir Next LT Pro Light" panose="020B030402020202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51FFADD-A246-4B20-B8CB-B027DAC16F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194" name="Picture 2" descr="Pokemon Jigglypuff GIF - Pokemon Jigglypuff Angry - Discover &amp; Share GIFs">
            <a:extLst>
              <a:ext uri="{FF2B5EF4-FFF2-40B4-BE49-F238E27FC236}">
                <a16:creationId xmlns:a16="http://schemas.microsoft.com/office/drawing/2014/main" id="{ECAAD401-29C5-44E7-AE78-0C580C9AD2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471" y="3429000"/>
            <a:ext cx="2856393" cy="2719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5235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D994E-AFA2-4BC4-AA44-1E1C2C55BA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Avenir Next LT Pro Light" panose="020B0304020202020204" pitchFamily="34" charset="0"/>
              </a:rPr>
              <a:t>Pointer Arithmetic &amp; Void Pointers</a:t>
            </a:r>
          </a:p>
        </p:txBody>
      </p:sp>
    </p:spTree>
    <p:extLst>
      <p:ext uri="{BB962C8B-B14F-4D97-AF65-F5344CB8AC3E}">
        <p14:creationId xmlns:p14="http://schemas.microsoft.com/office/powerpoint/2010/main" val="302287491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C07F9-E546-46DC-9E94-EB9CC9D37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Memory Addresses are just 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4E5398-7201-4C4F-8617-4D7ACB83F1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1) Pointers hold memory addresses…</a:t>
            </a:r>
          </a:p>
          <a:p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Memory addresses are just </a:t>
            </a:r>
            <a:r>
              <a:rPr lang="en-US" b="1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numbers</a:t>
            </a: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2) It’s incredibly useful to do </a:t>
            </a:r>
            <a:r>
              <a:rPr lang="en-US" b="1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arithmetic </a:t>
            </a: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on </a:t>
            </a:r>
            <a:r>
              <a:rPr lang="en-US" b="1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memory addresses</a:t>
            </a:r>
            <a:endParaRPr lang="en-US" dirty="0">
              <a:solidFill>
                <a:schemeClr val="accent1"/>
              </a:solidFill>
              <a:latin typeface="Avenir Next LT Pro Light" panose="020B0304020202020204" pitchFamily="34" charset="0"/>
            </a:endParaRPr>
          </a:p>
          <a:p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No dereferencing is involved in pointer arithmetic.</a:t>
            </a:r>
          </a:p>
          <a:p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We are operating </a:t>
            </a:r>
            <a:r>
              <a:rPr lang="en-US" b="1" i="1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on the pointer itself!</a:t>
            </a:r>
            <a:endParaRPr lang="en-US" dirty="0">
              <a:solidFill>
                <a:schemeClr val="accent1"/>
              </a:solidFill>
              <a:latin typeface="Avenir Next LT Pro Light" panose="020B03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0048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D994E-AFA2-4BC4-AA44-1E1C2C55BA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Avenir Next LT Pro Light" panose="020B0304020202020204" pitchFamily="34" charset="0"/>
              </a:rPr>
              <a:t>Strings in C</a:t>
            </a:r>
          </a:p>
        </p:txBody>
      </p:sp>
    </p:spTree>
    <p:extLst>
      <p:ext uri="{BB962C8B-B14F-4D97-AF65-F5344CB8AC3E}">
        <p14:creationId xmlns:p14="http://schemas.microsoft.com/office/powerpoint/2010/main" val="67571277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CE2F6-B20F-4C0E-92CB-CF01CE494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Strings are just Char Arrays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F5938E-F712-4D7E-8730-21E52BFBB9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Strings are just sequences of characters!</a:t>
            </a:r>
          </a:p>
          <a:p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In C, we indicate the end of a String using a </a:t>
            </a:r>
            <a:r>
              <a:rPr lang="en-US" b="1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NULL TERMINATOR: ‘\0’</a:t>
            </a:r>
          </a:p>
          <a:p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If we lose track of the NULL TERMINATOR, we’re pretty much screwed.</a:t>
            </a:r>
          </a:p>
        </p:txBody>
      </p:sp>
    </p:spTree>
    <p:extLst>
      <p:ext uri="{BB962C8B-B14F-4D97-AF65-F5344CB8AC3E}">
        <p14:creationId xmlns:p14="http://schemas.microsoft.com/office/powerpoint/2010/main" val="2354098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2AC2D-9717-412A-8E01-295366C12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The correct answer is A!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431664-EB21-42BE-A338-F0B002D1FB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Why?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C will check if the value passed into the conditional evaluates to </a:t>
            </a:r>
            <a:r>
              <a:rPr lang="en-US" b="1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zero or not.</a:t>
            </a:r>
          </a:p>
          <a:p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If the value evaluates to 0, the statement will be interpreted as false!</a:t>
            </a:r>
          </a:p>
          <a:p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Anything that is not zero will evaluate to zero!</a:t>
            </a:r>
          </a:p>
          <a:p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In this case, we’re checking if -1 == 0! Since it does not, our condition is true!</a:t>
            </a:r>
          </a:p>
        </p:txBody>
      </p:sp>
    </p:spTree>
    <p:extLst>
      <p:ext uri="{BB962C8B-B14F-4D97-AF65-F5344CB8AC3E}">
        <p14:creationId xmlns:p14="http://schemas.microsoft.com/office/powerpoint/2010/main" val="2972827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6CBB6-94E3-4009-8D97-D2F283CB7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Strings in 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3EBCC8-E485-4F02-A901-D2B1959ECF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The end of a string is indicated by a </a:t>
            </a:r>
            <a:r>
              <a:rPr lang="en-US" b="1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NUL Terminator </a:t>
            </a: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(‘\0’)</a:t>
            </a:r>
          </a:p>
          <a:p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There are two ways to initialize strings in C, by a </a:t>
            </a:r>
            <a:r>
              <a:rPr lang="en-US" b="1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char array</a:t>
            </a: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, or a </a:t>
            </a:r>
            <a:r>
              <a:rPr lang="en-US" b="1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char pointer</a:t>
            </a:r>
            <a:endParaRPr lang="en-US" dirty="0">
              <a:solidFill>
                <a:schemeClr val="accent1"/>
              </a:solidFill>
              <a:latin typeface="Avenir Next LT Pro Light" panose="020B03040202020202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1) </a:t>
            </a:r>
            <a:r>
              <a:rPr lang="en-US" b="1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char </a:t>
            </a:r>
            <a:r>
              <a:rPr lang="en-US" b="1" dirty="0" err="1">
                <a:solidFill>
                  <a:schemeClr val="accent1"/>
                </a:solidFill>
                <a:latin typeface="Avenir Next LT Pro Light" panose="020B0304020202020204" pitchFamily="34" charset="0"/>
              </a:rPr>
              <a:t>mystr</a:t>
            </a:r>
            <a:r>
              <a:rPr lang="en-US" b="1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[100] = “hello”;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Allocates space for 100 characters, fills array with characters up to the length of the string, and fills the rest of the slots with </a:t>
            </a:r>
            <a:r>
              <a:rPr lang="en-US" b="1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‘\0’</a:t>
            </a: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!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2) </a:t>
            </a:r>
            <a:r>
              <a:rPr lang="en-US" b="1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char* </a:t>
            </a:r>
            <a:r>
              <a:rPr lang="en-US" b="1" dirty="0" err="1">
                <a:solidFill>
                  <a:schemeClr val="accent1"/>
                </a:solidFill>
                <a:latin typeface="Avenir Next LT Pro Light" panose="020B0304020202020204" pitchFamily="34" charset="0"/>
              </a:rPr>
              <a:t>mystr</a:t>
            </a:r>
            <a:r>
              <a:rPr lang="en-US" b="1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 = “hello”;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Allocates the string in the </a:t>
            </a:r>
            <a:r>
              <a:rPr lang="en-US" b="1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static data segment</a:t>
            </a:r>
            <a:endParaRPr lang="en-US" dirty="0">
              <a:solidFill>
                <a:schemeClr val="accent1"/>
              </a:solidFill>
              <a:latin typeface="Avenir Next LT Pro Light" panose="020B0304020202020204" pitchFamily="34" charset="0"/>
            </a:endParaRPr>
          </a:p>
          <a:p>
            <a:pPr>
              <a:buFontTx/>
              <a:buChar char="-"/>
            </a:pP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Allocates space for the </a:t>
            </a:r>
            <a:r>
              <a:rPr lang="en-US" b="1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pointer</a:t>
            </a:r>
          </a:p>
          <a:p>
            <a:pPr>
              <a:buFontTx/>
              <a:buChar char="-"/>
            </a:pP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Don’t do this if you want to do </a:t>
            </a:r>
            <a:r>
              <a:rPr lang="en-US" b="1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String Manipulation!</a:t>
            </a:r>
            <a:endParaRPr lang="en-US" dirty="0">
              <a:solidFill>
                <a:schemeClr val="accent1"/>
              </a:solidFill>
              <a:latin typeface="Avenir Next LT Pro Light" panose="020B03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879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D19E3-00F3-428A-9E6F-2D16FF0FE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Basic String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A405B6-1707-469C-A463-676CCA50A4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>
                <a:solidFill>
                  <a:schemeClr val="accent1"/>
                </a:solidFill>
                <a:latin typeface="Avenir Next LT Pro Light" panose="020B0304020202020204" pitchFamily="34" charset="0"/>
              </a:rPr>
              <a:t>strlen</a:t>
            </a:r>
            <a:r>
              <a:rPr lang="en-US" b="1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()</a:t>
            </a: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:  Scans entire string for a </a:t>
            </a:r>
            <a:r>
              <a:rPr lang="en-US" b="1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‘\0’ </a:t>
            </a: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and return count of iterations to get there</a:t>
            </a:r>
          </a:p>
          <a:p>
            <a:r>
              <a:rPr lang="en-US" b="1" dirty="0" err="1">
                <a:solidFill>
                  <a:schemeClr val="accent1"/>
                </a:solidFill>
                <a:latin typeface="Avenir Next LT Pro Light" panose="020B0304020202020204" pitchFamily="34" charset="0"/>
              </a:rPr>
              <a:t>strcmp</a:t>
            </a:r>
            <a:r>
              <a:rPr lang="en-US" b="1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(): </a:t>
            </a: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compares two string and returns comparison value (</a:t>
            </a:r>
            <a:r>
              <a:rPr lang="en-US" dirty="0" err="1">
                <a:solidFill>
                  <a:schemeClr val="accent1"/>
                </a:solidFill>
                <a:latin typeface="Avenir Next LT Pro Light" panose="020B0304020202020204" pitchFamily="34" charset="0"/>
              </a:rPr>
              <a:t>compareTo</a:t>
            </a: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 in Java)</a:t>
            </a:r>
          </a:p>
          <a:p>
            <a:r>
              <a:rPr lang="en-US" b="1" dirty="0" err="1">
                <a:solidFill>
                  <a:schemeClr val="accent1"/>
                </a:solidFill>
                <a:latin typeface="Avenir Next LT Pro Light" panose="020B0304020202020204" pitchFamily="34" charset="0"/>
              </a:rPr>
              <a:t>strcpy</a:t>
            </a:r>
            <a:r>
              <a:rPr lang="en-US" b="1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(</a:t>
            </a:r>
            <a:r>
              <a:rPr lang="en-US" b="1" dirty="0" err="1">
                <a:solidFill>
                  <a:schemeClr val="accent1"/>
                </a:solidFill>
                <a:latin typeface="Avenir Next LT Pro Light" panose="020B0304020202020204" pitchFamily="34" charset="0"/>
              </a:rPr>
              <a:t>a,b</a:t>
            </a:r>
            <a:r>
              <a:rPr lang="en-US" b="1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): </a:t>
            </a: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copies string from </a:t>
            </a:r>
            <a:r>
              <a:rPr lang="en-US" b="1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b</a:t>
            </a: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 into </a:t>
            </a:r>
            <a:r>
              <a:rPr lang="en-US" b="1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memory </a:t>
            </a: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at </a:t>
            </a:r>
            <a:r>
              <a:rPr lang="en-US" b="1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a</a:t>
            </a:r>
            <a:endParaRPr lang="en-US" dirty="0">
              <a:solidFill>
                <a:schemeClr val="accent1"/>
              </a:solidFill>
              <a:latin typeface="Avenir Next LT Pro Light" panose="020B0304020202020204" pitchFamily="34" charset="0"/>
            </a:endParaRPr>
          </a:p>
          <a:p>
            <a:r>
              <a:rPr lang="en-US" b="1" dirty="0" err="1">
                <a:solidFill>
                  <a:schemeClr val="accent1"/>
                </a:solidFill>
                <a:latin typeface="Avenir Next LT Pro Light" panose="020B0304020202020204" pitchFamily="34" charset="0"/>
              </a:rPr>
              <a:t>strcat</a:t>
            </a:r>
            <a:r>
              <a:rPr lang="en-US" b="1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(</a:t>
            </a:r>
            <a:r>
              <a:rPr lang="en-US" b="1" dirty="0" err="1">
                <a:solidFill>
                  <a:schemeClr val="accent1"/>
                </a:solidFill>
                <a:latin typeface="Avenir Next LT Pro Light" panose="020B0304020202020204" pitchFamily="34" charset="0"/>
              </a:rPr>
              <a:t>a,b</a:t>
            </a:r>
            <a:r>
              <a:rPr lang="en-US" b="1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): </a:t>
            </a: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copies string from </a:t>
            </a:r>
            <a:r>
              <a:rPr lang="en-US" b="1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b </a:t>
            </a: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into </a:t>
            </a:r>
            <a:r>
              <a:rPr lang="en-US" b="1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memory AFTER a</a:t>
            </a: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.</a:t>
            </a:r>
          </a:p>
          <a:p>
            <a:endParaRPr lang="en-US" b="1" dirty="0">
              <a:solidFill>
                <a:schemeClr val="accent1"/>
              </a:solidFill>
              <a:latin typeface="Avenir Next LT Pro Light" panose="020B0304020202020204" pitchFamily="34" charset="0"/>
            </a:endParaRPr>
          </a:p>
          <a:p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Avoid string manipulation at </a:t>
            </a:r>
            <a:r>
              <a:rPr lang="en-US" b="1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ALL COSTS in C</a:t>
            </a: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!! 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D0D50F5C-BA80-4229-ADA1-1BD5F58BA0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952" y="3712242"/>
            <a:ext cx="2945824" cy="2928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7008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6AF24-D7B8-4D25-B660-EE8A45A3E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String Manipulation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D0A82F-A8E0-4B06-B36D-93D2A72B30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7281"/>
            <a:ext cx="9283935" cy="49192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Suppose we start out with a </a:t>
            </a:r>
            <a:r>
              <a:rPr lang="en-US" sz="1400" b="1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char array </a:t>
            </a:r>
            <a:r>
              <a:rPr lang="en-US" sz="1400" b="1" dirty="0" err="1">
                <a:solidFill>
                  <a:schemeClr val="accent1"/>
                </a:solidFill>
                <a:latin typeface="Avenir Next LT Pro Light" panose="020B0304020202020204" pitchFamily="34" charset="0"/>
              </a:rPr>
              <a:t>mystr</a:t>
            </a:r>
            <a:r>
              <a:rPr lang="en-US" sz="1400" b="1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: char </a:t>
            </a:r>
            <a:r>
              <a:rPr lang="en-US" sz="1400" b="1" dirty="0" err="1">
                <a:solidFill>
                  <a:schemeClr val="accent1"/>
                </a:solidFill>
                <a:latin typeface="Avenir Next LT Pro Light" panose="020B0304020202020204" pitchFamily="34" charset="0"/>
              </a:rPr>
              <a:t>mystr</a:t>
            </a:r>
            <a:r>
              <a:rPr lang="en-US" sz="1400" b="1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[100];</a:t>
            </a:r>
          </a:p>
          <a:p>
            <a:pPr marL="0" indent="0">
              <a:buNone/>
            </a:pPr>
            <a:r>
              <a:rPr lang="en-US" sz="1400" b="1" dirty="0" err="1">
                <a:solidFill>
                  <a:schemeClr val="accent1"/>
                </a:solidFill>
                <a:latin typeface="Avenir Next LT Pro Light" panose="020B0304020202020204" pitchFamily="34" charset="0"/>
              </a:rPr>
              <a:t>mystr</a:t>
            </a:r>
            <a:endParaRPr lang="en-US" sz="1400" b="1" dirty="0">
              <a:solidFill>
                <a:schemeClr val="accent1"/>
              </a:solidFill>
              <a:latin typeface="Avenir Next LT Pro Light" panose="020B0304020202020204" pitchFamily="34" charset="0"/>
            </a:endParaRPr>
          </a:p>
          <a:p>
            <a:pPr marL="0" indent="0">
              <a:buNone/>
            </a:pPr>
            <a:endParaRPr lang="en-US" sz="1400" b="1" dirty="0">
              <a:solidFill>
                <a:schemeClr val="accent1"/>
              </a:solidFill>
              <a:latin typeface="Avenir Next LT Pro Light" panose="020B0304020202020204" pitchFamily="34" charset="0"/>
            </a:endParaRPr>
          </a:p>
          <a:p>
            <a:pPr marL="0" indent="0">
              <a:buNone/>
            </a:pPr>
            <a:endParaRPr lang="en-US" sz="1400" dirty="0">
              <a:solidFill>
                <a:schemeClr val="accent1"/>
              </a:solidFill>
              <a:latin typeface="Avenir Next LT Pro Light" panose="020B0304020202020204" pitchFamily="34" charset="0"/>
            </a:endParaRPr>
          </a:p>
          <a:p>
            <a:pPr marL="0" indent="0">
              <a:buNone/>
            </a:pPr>
            <a:endParaRPr lang="en-US" sz="1400" dirty="0">
              <a:solidFill>
                <a:schemeClr val="accent1"/>
              </a:solidFill>
              <a:latin typeface="Avenir Next LT Pro Light" panose="020B0304020202020204" pitchFamily="34" charset="0"/>
            </a:endParaRPr>
          </a:p>
          <a:p>
            <a:pPr marL="0" indent="0">
              <a:buNone/>
            </a:pPr>
            <a:r>
              <a:rPr lang="en-US" sz="1400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If we </a:t>
            </a:r>
            <a:r>
              <a:rPr lang="en-US" sz="1400" b="1" dirty="0" err="1">
                <a:solidFill>
                  <a:schemeClr val="accent1"/>
                </a:solidFill>
                <a:latin typeface="Avenir Next LT Pro Light" panose="020B0304020202020204" pitchFamily="34" charset="0"/>
              </a:rPr>
              <a:t>strcpy</a:t>
            </a:r>
            <a:r>
              <a:rPr lang="en-US" sz="1400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 the string, “</a:t>
            </a:r>
            <a:r>
              <a:rPr lang="en-US" sz="1400" b="1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this</a:t>
            </a:r>
            <a:r>
              <a:rPr lang="en-US" sz="1400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” into </a:t>
            </a:r>
            <a:r>
              <a:rPr lang="en-US" sz="1400" b="1" dirty="0" err="1">
                <a:solidFill>
                  <a:schemeClr val="accent1"/>
                </a:solidFill>
                <a:latin typeface="Avenir Next LT Pro Light" panose="020B0304020202020204" pitchFamily="34" charset="0"/>
              </a:rPr>
              <a:t>mystr</a:t>
            </a:r>
            <a:r>
              <a:rPr lang="en-US" sz="1400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:</a:t>
            </a:r>
          </a:p>
          <a:p>
            <a:pPr marL="0" indent="0">
              <a:buNone/>
            </a:pPr>
            <a:r>
              <a:rPr lang="en-US" sz="1400" b="1" dirty="0" err="1">
                <a:solidFill>
                  <a:schemeClr val="accent1"/>
                </a:solidFill>
                <a:latin typeface="Avenir Next LT Pro Light" panose="020B0304020202020204" pitchFamily="34" charset="0"/>
              </a:rPr>
              <a:t>mystr</a:t>
            </a:r>
            <a:endParaRPr lang="en-US" sz="1400" b="1" dirty="0">
              <a:solidFill>
                <a:schemeClr val="accent1"/>
              </a:solidFill>
              <a:latin typeface="Avenir Next LT Pro Light" panose="020B0304020202020204" pitchFamily="34" charset="0"/>
            </a:endParaRPr>
          </a:p>
          <a:p>
            <a:pPr marL="0" indent="0">
              <a:buNone/>
            </a:pPr>
            <a:endParaRPr lang="en-US" sz="1400" dirty="0">
              <a:solidFill>
                <a:schemeClr val="accent1"/>
              </a:solidFill>
              <a:latin typeface="Avenir Next LT Pro Light" panose="020B0304020202020204" pitchFamily="34" charset="0"/>
            </a:endParaRPr>
          </a:p>
          <a:p>
            <a:pPr marL="0" indent="0">
              <a:buNone/>
            </a:pPr>
            <a:endParaRPr lang="en-US" sz="1400" dirty="0">
              <a:solidFill>
                <a:schemeClr val="accent1"/>
              </a:solidFill>
              <a:latin typeface="Avenir Next LT Pro Light" panose="020B0304020202020204" pitchFamily="34" charset="0"/>
            </a:endParaRPr>
          </a:p>
          <a:p>
            <a:pPr marL="0" indent="0">
              <a:buNone/>
            </a:pPr>
            <a:endParaRPr lang="en-US" sz="1400" dirty="0">
              <a:solidFill>
                <a:schemeClr val="accent1"/>
              </a:solidFill>
              <a:latin typeface="Avenir Next LT Pro Light" panose="020B0304020202020204" pitchFamily="34" charset="0"/>
            </a:endParaRPr>
          </a:p>
          <a:p>
            <a:pPr marL="0" indent="0">
              <a:buNone/>
            </a:pPr>
            <a:r>
              <a:rPr lang="en-US" sz="1400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If we </a:t>
            </a:r>
            <a:r>
              <a:rPr lang="en-US" sz="1400" b="1" dirty="0" err="1">
                <a:solidFill>
                  <a:schemeClr val="accent1"/>
                </a:solidFill>
                <a:latin typeface="Avenir Next LT Pro Light" panose="020B0304020202020204" pitchFamily="34" charset="0"/>
              </a:rPr>
              <a:t>strcat</a:t>
            </a:r>
            <a:r>
              <a:rPr lang="en-US" sz="1400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 the string, “ </a:t>
            </a:r>
            <a:r>
              <a:rPr lang="en-US" sz="1400" b="1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is</a:t>
            </a:r>
            <a:r>
              <a:rPr lang="en-US" sz="1400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” into the modified </a:t>
            </a:r>
            <a:r>
              <a:rPr lang="en-US" sz="1400" b="1" dirty="0" err="1">
                <a:solidFill>
                  <a:schemeClr val="accent1"/>
                </a:solidFill>
                <a:latin typeface="Avenir Next LT Pro Light" panose="020B0304020202020204" pitchFamily="34" charset="0"/>
              </a:rPr>
              <a:t>mystr</a:t>
            </a:r>
            <a:r>
              <a:rPr lang="en-US" sz="1400" b="1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:</a:t>
            </a:r>
          </a:p>
          <a:p>
            <a:pPr marL="0" indent="0">
              <a:buNone/>
            </a:pPr>
            <a:r>
              <a:rPr lang="en-US" sz="1400" b="1" dirty="0" err="1">
                <a:solidFill>
                  <a:schemeClr val="accent1"/>
                </a:solidFill>
                <a:latin typeface="Avenir Next LT Pro Light" panose="020B0304020202020204" pitchFamily="34" charset="0"/>
              </a:rPr>
              <a:t>mystr</a:t>
            </a:r>
            <a:endParaRPr lang="en-US" sz="1400" b="1" dirty="0">
              <a:solidFill>
                <a:schemeClr val="accent1"/>
              </a:solidFill>
              <a:latin typeface="Avenir Next LT Pro Light" panose="020B0304020202020204" pitchFamily="34" charset="0"/>
            </a:endParaRPr>
          </a:p>
          <a:p>
            <a:pPr marL="0" indent="0">
              <a:buNone/>
            </a:pPr>
            <a:endParaRPr lang="en-US" sz="1400" dirty="0">
              <a:solidFill>
                <a:schemeClr val="accent1"/>
              </a:solidFill>
              <a:latin typeface="Avenir Next LT Pro Light" panose="020B0304020202020204" pitchFamily="34" charset="0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93D907B-5969-46F4-953F-0176EDC1CD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3973521"/>
              </p:ext>
            </p:extLst>
          </p:nvPr>
        </p:nvGraphicFramePr>
        <p:xfrm>
          <a:off x="917078" y="1936437"/>
          <a:ext cx="8128000" cy="7422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307650321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84858030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403825445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28299628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56348310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410838570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40672763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23973889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80452988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996451711"/>
                    </a:ext>
                  </a:extLst>
                </a:gridCol>
              </a:tblGrid>
              <a:tr h="37141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70C0"/>
                          </a:solidFill>
                        </a:rPr>
                        <a:t>0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70C0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70C0"/>
                          </a:solidFill>
                        </a:rPr>
                        <a:t>2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70C0"/>
                          </a:solidFill>
                        </a:rPr>
                        <a:t>3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70C0"/>
                          </a:solidFill>
                        </a:rPr>
                        <a:t>4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70C0"/>
                          </a:solidFill>
                        </a:rPr>
                        <a:t>5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70C0"/>
                          </a:solidFill>
                        </a:rPr>
                        <a:t>6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70C0"/>
                          </a:solidFill>
                        </a:rPr>
                        <a:t>7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70C0"/>
                          </a:solidFill>
                        </a:rPr>
                        <a:t>8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70C0"/>
                          </a:solidFill>
                        </a:rPr>
                        <a:t>9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15780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8004727"/>
                  </a:ext>
                </a:extLst>
              </a:tr>
            </a:tbl>
          </a:graphicData>
        </a:graphic>
      </p:graphicFrame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71613F79-EFD2-4C0F-80EA-68BC5E8E5E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5473523"/>
              </p:ext>
            </p:extLst>
          </p:nvPr>
        </p:nvGraphicFramePr>
        <p:xfrm>
          <a:off x="917078" y="3507638"/>
          <a:ext cx="8128000" cy="7170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307650321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84858030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403825445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28299628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56348310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410838570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40672763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23973889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80452988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996451711"/>
                    </a:ext>
                  </a:extLst>
                </a:gridCol>
              </a:tblGrid>
              <a:tr h="346229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70C0"/>
                          </a:solidFill>
                        </a:rPr>
                        <a:t>0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70C0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70C0"/>
                          </a:solidFill>
                        </a:rPr>
                        <a:t>2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70C0"/>
                          </a:solidFill>
                        </a:rPr>
                        <a:t>3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70C0"/>
                          </a:solidFill>
                        </a:rPr>
                        <a:t>4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70C0"/>
                          </a:solidFill>
                        </a:rPr>
                        <a:t>5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70C0"/>
                          </a:solidFill>
                        </a:rPr>
                        <a:t>6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70C0"/>
                          </a:solidFill>
                        </a:rPr>
                        <a:t>7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70C0"/>
                          </a:solidFill>
                        </a:rPr>
                        <a:t>8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70C0"/>
                          </a:solidFill>
                        </a:rPr>
                        <a:t>9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15780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70C0"/>
                          </a:solidFill>
                        </a:rPr>
                        <a:t>t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70C0"/>
                          </a:solidFill>
                        </a:rPr>
                        <a:t>h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rgbClr val="0070C0"/>
                          </a:solidFill>
                        </a:rPr>
                        <a:t>i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70C0"/>
                          </a:solidFill>
                        </a:rPr>
                        <a:t>s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70C0"/>
                          </a:solidFill>
                        </a:rPr>
                        <a:t>\0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8004727"/>
                  </a:ext>
                </a:extLst>
              </a:tr>
            </a:tbl>
          </a:graphicData>
        </a:graphic>
      </p:graphicFrame>
      <p:graphicFrame>
        <p:nvGraphicFramePr>
          <p:cNvPr id="7" name="Table 4">
            <a:extLst>
              <a:ext uri="{FF2B5EF4-FFF2-40B4-BE49-F238E27FC236}">
                <a16:creationId xmlns:a16="http://schemas.microsoft.com/office/drawing/2014/main" id="{05D049E6-0824-40E4-9AC0-84FEB618B5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2140938"/>
              </p:ext>
            </p:extLst>
          </p:nvPr>
        </p:nvGraphicFramePr>
        <p:xfrm>
          <a:off x="917078" y="4979645"/>
          <a:ext cx="8128000" cy="6913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307650321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84858030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403825445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28299628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56348310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410838570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40672763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23973889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80452988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996451711"/>
                    </a:ext>
                  </a:extLst>
                </a:gridCol>
              </a:tblGrid>
              <a:tr h="37141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70C0"/>
                          </a:solidFill>
                        </a:rPr>
                        <a:t>0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70C0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70C0"/>
                          </a:solidFill>
                        </a:rPr>
                        <a:t>2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70C0"/>
                          </a:solidFill>
                        </a:rPr>
                        <a:t>3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70C0"/>
                          </a:solidFill>
                        </a:rPr>
                        <a:t>4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70C0"/>
                          </a:solidFill>
                        </a:rPr>
                        <a:t>5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70C0"/>
                          </a:solidFill>
                        </a:rPr>
                        <a:t>6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70C0"/>
                          </a:solidFill>
                        </a:rPr>
                        <a:t>7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70C0"/>
                          </a:solidFill>
                        </a:rPr>
                        <a:t>8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70C0"/>
                          </a:solidFill>
                        </a:rPr>
                        <a:t>9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1578054"/>
                  </a:ext>
                </a:extLst>
              </a:tr>
              <a:tr h="3199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70C0"/>
                          </a:solidFill>
                        </a:rPr>
                        <a:t>t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70C0"/>
                          </a:solidFill>
                        </a:rPr>
                        <a:t>h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rgbClr val="0070C0"/>
                          </a:solidFill>
                        </a:rPr>
                        <a:t>i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70C0"/>
                          </a:solidFill>
                        </a:rPr>
                        <a:t>s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rgbClr val="0070C0"/>
                          </a:solidFill>
                        </a:rPr>
                        <a:t>i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70C0"/>
                          </a:solidFill>
                        </a:rPr>
                        <a:t>s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70C0"/>
                          </a:solidFill>
                        </a:rPr>
                        <a:t>\0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80047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5076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D994E-AFA2-4BC4-AA44-1E1C2C55BA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Avenir Next LT Pro Light" panose="020B0304020202020204" pitchFamily="34" charset="0"/>
              </a:rPr>
              <a:t>String Interning</a:t>
            </a:r>
          </a:p>
        </p:txBody>
      </p:sp>
    </p:spTree>
    <p:extLst>
      <p:ext uri="{BB962C8B-B14F-4D97-AF65-F5344CB8AC3E}">
        <p14:creationId xmlns:p14="http://schemas.microsoft.com/office/powerpoint/2010/main" val="40522453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6CBB6-94E3-4009-8D97-D2F283CB7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Have you ever wondered….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3EBCC8-E485-4F02-A901-D2B1959ECF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I have the following code: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String s1 = “449”;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String s2 = new String(“449”);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s1==s2 //returns false!!</a:t>
            </a:r>
          </a:p>
        </p:txBody>
      </p:sp>
    </p:spTree>
    <p:extLst>
      <p:ext uri="{BB962C8B-B14F-4D97-AF65-F5344CB8AC3E}">
        <p14:creationId xmlns:p14="http://schemas.microsoft.com/office/powerpoint/2010/main" val="320793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6CBB6-94E3-4009-8D97-D2F283CB7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Memory Pools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3EBCC8-E485-4F02-A901-D2B1959ECF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Here’s what’s actually going on in the background:</a:t>
            </a:r>
          </a:p>
          <a:p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s1 points to a pool of memory referred to as: “Non-heap Memory Pool”</a:t>
            </a:r>
          </a:p>
          <a:p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s2 points to a pool of memory referred to as: “Heap Memory Pool”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So, when we compare s1 == s2, this returns false because the pointers are pointing to different memory pools</a:t>
            </a:r>
          </a:p>
        </p:txBody>
      </p:sp>
    </p:spTree>
    <p:extLst>
      <p:ext uri="{BB962C8B-B14F-4D97-AF65-F5344CB8AC3E}">
        <p14:creationId xmlns:p14="http://schemas.microsoft.com/office/powerpoint/2010/main" val="1081163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6CBB6-94E3-4009-8D97-D2F283CB7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String Interning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3EBCC8-E485-4F02-A901-D2B1959ECF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How would we get around this?</a:t>
            </a:r>
          </a:p>
          <a:p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String interning</a:t>
            </a:r>
          </a:p>
          <a:p>
            <a:endParaRPr lang="en-US" dirty="0">
              <a:solidFill>
                <a:schemeClr val="accent1"/>
              </a:solidFill>
              <a:latin typeface="Avenir Next LT Pro Light" panose="020B03040202020202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We can forcefully make the pointer pointing to the Heap Memory Pool point to the Non-Heap Memory Pool.</a:t>
            </a:r>
          </a:p>
          <a:p>
            <a:pPr marL="0" indent="0">
              <a:buNone/>
            </a:pPr>
            <a:endParaRPr lang="en-US" dirty="0">
              <a:solidFill>
                <a:schemeClr val="accent1"/>
              </a:solidFill>
              <a:latin typeface="Avenir Next LT Pro Light" panose="020B03040202020202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This will work:</a:t>
            </a:r>
          </a:p>
          <a:p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s1 ==s2.intern() //returns true </a:t>
            </a:r>
          </a:p>
        </p:txBody>
      </p:sp>
    </p:spTree>
    <p:extLst>
      <p:ext uri="{BB962C8B-B14F-4D97-AF65-F5344CB8AC3E}">
        <p14:creationId xmlns:p14="http://schemas.microsoft.com/office/powerpoint/2010/main" val="3141642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9BECA-E0EE-5843-A53B-B2F30C77D1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Avenir Next LT Pro Light" panose="020B0304020202020204" pitchFamily="34" charset="0"/>
              </a:rPr>
              <a:t>Hints for the Lab</a:t>
            </a:r>
            <a:endParaRPr lang="en-US" dirty="0">
              <a:solidFill>
                <a:schemeClr val="bg1"/>
              </a:solidFill>
              <a:latin typeface="Avenir Next LT Pro Light" panose="020B03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35055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E271F-6EB6-473E-B4D6-D2FD611DF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Hints on the Size Puzzles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113A1B-207E-4606-90B6-D78E7AC0BB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You need to consider the distances between adjacent array elements</a:t>
            </a:r>
          </a:p>
          <a:p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Compare the addresses</a:t>
            </a:r>
          </a:p>
          <a:p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Remember, an int* is an int pointer because it points to an address that may contain a value that is an integer</a:t>
            </a:r>
          </a:p>
          <a:p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Addresses can exceed 32 bits, what’s a decimal number that is &gt; 32 bits?</a:t>
            </a:r>
          </a:p>
        </p:txBody>
      </p:sp>
    </p:spTree>
    <p:extLst>
      <p:ext uri="{BB962C8B-B14F-4D97-AF65-F5344CB8AC3E}">
        <p14:creationId xmlns:p14="http://schemas.microsoft.com/office/powerpoint/2010/main" val="1954263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E271F-6EB6-473E-B4D6-D2FD611DF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>
                <a:solidFill>
                  <a:schemeClr val="accent1"/>
                </a:solidFill>
                <a:latin typeface="Avenir Next LT Pro Light" panose="020B0304020202020204" pitchFamily="34" charset="0"/>
              </a:rPr>
              <a:t>withinSameBlock</a:t>
            </a:r>
            <a:endParaRPr lang="en-US" dirty="0">
              <a:solidFill>
                <a:schemeClr val="accent1"/>
              </a:solidFill>
              <a:latin typeface="Avenir Next LT Pro Light" panose="020B03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113A1B-207E-4606-90B6-D78E7AC0BB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Problem: 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Determine if the addresses stored by two pointers lie within the </a:t>
            </a:r>
            <a:r>
              <a:rPr lang="en-US" dirty="0" err="1">
                <a:solidFill>
                  <a:schemeClr val="accent1"/>
                </a:solidFill>
                <a:latin typeface="Avenir Next LT Pro Light" panose="020B0304020202020204" pitchFamily="34" charset="0"/>
              </a:rPr>
              <a:t>sameblock</a:t>
            </a: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 of 64-byte aligned memory</a:t>
            </a:r>
          </a:p>
          <a:p>
            <a:pPr marL="0" indent="0">
              <a:buNone/>
            </a:pPr>
            <a:endParaRPr lang="en-US" dirty="0">
              <a:solidFill>
                <a:schemeClr val="accent1"/>
              </a:solidFill>
              <a:latin typeface="Avenir Next LT Pro Light" panose="020B03040202020202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Idea:</a:t>
            </a:r>
          </a:p>
          <a:p>
            <a:pPr marL="457200" indent="-457200">
              <a:buAutoNum type="arabicParenR"/>
            </a:pP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Consider the upper 26 bits</a:t>
            </a:r>
          </a:p>
          <a:p>
            <a:pPr marL="457200" indent="-457200">
              <a:buAutoNum type="arabicParenR"/>
            </a:pP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Compare the upper 26 bits of ptr1 and ptr2</a:t>
            </a:r>
          </a:p>
        </p:txBody>
      </p:sp>
    </p:spTree>
    <p:extLst>
      <p:ext uri="{BB962C8B-B14F-4D97-AF65-F5344CB8AC3E}">
        <p14:creationId xmlns:p14="http://schemas.microsoft.com/office/powerpoint/2010/main" val="2048594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F922F-6097-47AD-8D78-FA5CBE450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Question 2: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14CE97-2879-415B-B737-C3F10DB8D0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0218" y="1586088"/>
            <a:ext cx="10067636" cy="458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93970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E271F-6EB6-473E-B4D6-D2FD611DF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Example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113A1B-207E-4606-90B6-D78E7AC0BBC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chemeClr val="accent1"/>
                    </a:solidFill>
                    <a:latin typeface="Avenir Next LT Pro Light" panose="020B0304020202020204" pitchFamily="34" charset="0"/>
                  </a:rPr>
                  <a:t>ptr1: 0x0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  <a:latin typeface="Avenir Next LT Pro Light" panose="020B0304020202020204" pitchFamily="34" charset="0"/>
                  </a:rPr>
                  <a:t>  0000 0000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accent1"/>
                    </a:solidFill>
                    <a:latin typeface="Avenir Next LT Pro Light" panose="020B0304020202020204" pitchFamily="34" charset="0"/>
                  </a:rPr>
                  <a:t>ptr2: 0x3F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  <a:latin typeface="Avenir Next LT Pro Light" panose="020B0304020202020204" pitchFamily="34" charset="0"/>
                  </a:rPr>
                  <a:t> 0011 1111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accent1"/>
                  </a:solidFill>
                  <a:latin typeface="Avenir Next LT Pro Light" panose="020B03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accent1"/>
                    </a:solidFill>
                    <a:latin typeface="Avenir Next LT Pro Light" panose="020B0304020202020204" pitchFamily="34" charset="0"/>
                  </a:rPr>
                  <a:t>return 1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accent1"/>
                  </a:solidFill>
                  <a:latin typeface="Avenir Next LT Pro Light" panose="020B030402020202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113A1B-207E-4606-90B6-D78E7AC0BBC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E7113942-3B16-4975-ADB2-76D3AEB6D30F}"/>
              </a:ext>
            </a:extLst>
          </p:cNvPr>
          <p:cNvSpPr/>
          <p:nvPr/>
        </p:nvSpPr>
        <p:spPr>
          <a:xfrm>
            <a:off x="2718033" y="1825625"/>
            <a:ext cx="369116" cy="78335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993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E271F-6EB6-473E-B4D6-D2FD611DF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Example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113A1B-207E-4606-90B6-D78E7AC0BBC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chemeClr val="accent1"/>
                    </a:solidFill>
                    <a:latin typeface="Avenir Next LT Pro Light" panose="020B0304020202020204" pitchFamily="34" charset="0"/>
                  </a:rPr>
                  <a:t>ptr1: 0x0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  <a:latin typeface="Avenir Next LT Pro Light" panose="020B0304020202020204" pitchFamily="34" charset="0"/>
                  </a:rPr>
                  <a:t>  0000 0000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accent1"/>
                    </a:solidFill>
                    <a:latin typeface="Avenir Next LT Pro Light" panose="020B0304020202020204" pitchFamily="34" charset="0"/>
                  </a:rPr>
                  <a:t>ptr2: 0x40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  <a:latin typeface="Avenir Next LT Pro Light" panose="020B0304020202020204" pitchFamily="34" charset="0"/>
                  </a:rPr>
                  <a:t> 0100 0000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accent1"/>
                  </a:solidFill>
                  <a:latin typeface="Avenir Next LT Pro Light" panose="020B03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accent1"/>
                    </a:solidFill>
                    <a:latin typeface="Avenir Next LT Pro Light" panose="020B0304020202020204" pitchFamily="34" charset="0"/>
                  </a:rPr>
                  <a:t>return 0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accent1"/>
                  </a:solidFill>
                  <a:latin typeface="Avenir Next LT Pro Light" panose="020B030402020202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113A1B-207E-4606-90B6-D78E7AC0BBC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E7113942-3B16-4975-ADB2-76D3AEB6D30F}"/>
              </a:ext>
            </a:extLst>
          </p:cNvPr>
          <p:cNvSpPr/>
          <p:nvPr/>
        </p:nvSpPr>
        <p:spPr>
          <a:xfrm>
            <a:off x="2718033" y="1825625"/>
            <a:ext cx="369116" cy="78335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406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E271F-6EB6-473E-B4D6-D2FD611DF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Example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113A1B-207E-4606-90B6-D78E7AC0BBC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chemeClr val="accent1"/>
                    </a:solidFill>
                    <a:latin typeface="Avenir Next LT Pro Light" panose="020B0304020202020204" pitchFamily="34" charset="0"/>
                  </a:rPr>
                  <a:t>ptr1: 0x3F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  <a:latin typeface="Avenir Next LT Pro Light" panose="020B0304020202020204" pitchFamily="34" charset="0"/>
                  </a:rPr>
                  <a:t> 0011 1111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accent1"/>
                    </a:solidFill>
                    <a:latin typeface="Avenir Next LT Pro Light" panose="020B0304020202020204" pitchFamily="34" charset="0"/>
                  </a:rPr>
                  <a:t>ptr2: 0x40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  <a:latin typeface="Avenir Next LT Pro Light" panose="020B0304020202020204" pitchFamily="34" charset="0"/>
                  </a:rPr>
                  <a:t> 0100 0000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accent1"/>
                  </a:solidFill>
                  <a:latin typeface="Avenir Next LT Pro Light" panose="020B03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accent1"/>
                    </a:solidFill>
                    <a:latin typeface="Avenir Next LT Pro Light" panose="020B0304020202020204" pitchFamily="34" charset="0"/>
                  </a:rPr>
                  <a:t>return 0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accent1"/>
                  </a:solidFill>
                  <a:latin typeface="Avenir Next LT Pro Light" panose="020B030402020202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113A1B-207E-4606-90B6-D78E7AC0BBC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E7113942-3B16-4975-ADB2-76D3AEB6D30F}"/>
              </a:ext>
            </a:extLst>
          </p:cNvPr>
          <p:cNvSpPr/>
          <p:nvPr/>
        </p:nvSpPr>
        <p:spPr>
          <a:xfrm>
            <a:off x="2718033" y="1825625"/>
            <a:ext cx="369116" cy="78335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690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E271F-6EB6-473E-B4D6-D2FD611DF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Example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113A1B-207E-4606-90B6-D78E7AC0BBC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chemeClr val="accent1"/>
                    </a:solidFill>
                    <a:latin typeface="Avenir Next LT Pro Light" panose="020B0304020202020204" pitchFamily="34" charset="0"/>
                  </a:rPr>
                  <a:t>ptr1: 0x3CE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  <a:latin typeface="Avenir Next LT Pro Light" panose="020B0304020202020204" pitchFamily="34" charset="0"/>
                  </a:rPr>
                  <a:t>  0011 1100 1110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accent1"/>
                    </a:solidFill>
                    <a:latin typeface="Avenir Next LT Pro Light" panose="020B0304020202020204" pitchFamily="34" charset="0"/>
                  </a:rPr>
                  <a:t>ptr2: 0x3EF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  <a:latin typeface="Avenir Next LT Pro Light" panose="020B0304020202020204" pitchFamily="34" charset="0"/>
                  </a:rPr>
                  <a:t>  0011 1110 1111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accent1"/>
                  </a:solidFill>
                  <a:latin typeface="Avenir Next LT Pro Light" panose="020B03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accent1"/>
                    </a:solidFill>
                    <a:latin typeface="Avenir Next LT Pro Light" panose="020B0304020202020204" pitchFamily="34" charset="0"/>
                  </a:rPr>
                  <a:t>return 1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accent1"/>
                  </a:solidFill>
                  <a:latin typeface="Avenir Next LT Pro Light" panose="020B030402020202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113A1B-207E-4606-90B6-D78E7AC0BBC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E7113942-3B16-4975-ADB2-76D3AEB6D30F}"/>
              </a:ext>
            </a:extLst>
          </p:cNvPr>
          <p:cNvSpPr/>
          <p:nvPr/>
        </p:nvSpPr>
        <p:spPr>
          <a:xfrm>
            <a:off x="2950128" y="1825625"/>
            <a:ext cx="1219200" cy="78335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791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E271F-6EB6-473E-B4D6-D2FD611DF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Example 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113A1B-207E-4606-90B6-D78E7AC0BBC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chemeClr val="accent1"/>
                    </a:solidFill>
                    <a:latin typeface="Avenir Next LT Pro Light" panose="020B0304020202020204" pitchFamily="34" charset="0"/>
                  </a:rPr>
                  <a:t>ptr1: 0x3CE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  <a:latin typeface="Avenir Next LT Pro Light" panose="020B0304020202020204" pitchFamily="34" charset="0"/>
                  </a:rPr>
                  <a:t>  0011 1100 1110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accent1"/>
                    </a:solidFill>
                    <a:latin typeface="Avenir Next LT Pro Light" panose="020B0304020202020204" pitchFamily="34" charset="0"/>
                  </a:rPr>
                  <a:t>ptr2: 0x404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  <a:latin typeface="Avenir Next LT Pro Light" panose="020B0304020202020204" pitchFamily="34" charset="0"/>
                  </a:rPr>
                  <a:t>  0100 0100 1111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accent1"/>
                  </a:solidFill>
                  <a:latin typeface="Avenir Next LT Pro Light" panose="020B03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accent1"/>
                    </a:solidFill>
                    <a:latin typeface="Avenir Next LT Pro Light" panose="020B0304020202020204" pitchFamily="34" charset="0"/>
                  </a:rPr>
                  <a:t>return 0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accent1"/>
                  </a:solidFill>
                  <a:latin typeface="Avenir Next LT Pro Light" panose="020B030402020202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113A1B-207E-4606-90B6-D78E7AC0BBC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E7113942-3B16-4975-ADB2-76D3AEB6D30F}"/>
              </a:ext>
            </a:extLst>
          </p:cNvPr>
          <p:cNvSpPr/>
          <p:nvPr/>
        </p:nvSpPr>
        <p:spPr>
          <a:xfrm>
            <a:off x="2950128" y="1825625"/>
            <a:ext cx="1219200" cy="78335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162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E271F-6EB6-473E-B4D6-D2FD611DF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>
                <a:solidFill>
                  <a:schemeClr val="accent1"/>
                </a:solidFill>
                <a:latin typeface="Avenir Next LT Pro Light" panose="020B0304020202020204" pitchFamily="34" charset="0"/>
              </a:rPr>
              <a:t>withinArray</a:t>
            </a:r>
            <a:endParaRPr lang="en-US" dirty="0">
              <a:solidFill>
                <a:schemeClr val="accent1"/>
              </a:solidFill>
              <a:latin typeface="Avenir Next LT Pro Light" panose="020B03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113A1B-207E-4606-90B6-D78E7AC0BB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Problem: 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Determine if the address stored in </a:t>
            </a:r>
            <a:r>
              <a:rPr lang="en-US" b="1" dirty="0" err="1">
                <a:solidFill>
                  <a:schemeClr val="accent1"/>
                </a:solidFill>
                <a:latin typeface="Avenir Next LT Pro Light" panose="020B0304020202020204" pitchFamily="34" charset="0"/>
              </a:rPr>
              <a:t>ptr</a:t>
            </a: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 pointing to a byte that makes up some part of an array element for the passed array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Idea:</a:t>
            </a:r>
          </a:p>
          <a:p>
            <a:pPr marL="457200" indent="-457200">
              <a:buAutoNum type="arabicParenR"/>
            </a:pP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Consider the upper 32-size bits</a:t>
            </a:r>
          </a:p>
          <a:p>
            <a:pPr marL="457200" indent="-457200">
              <a:buAutoNum type="arabicParenR"/>
            </a:pP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Compare the upper 32-size bits of </a:t>
            </a:r>
            <a:r>
              <a:rPr lang="en-US" dirty="0" err="1">
                <a:solidFill>
                  <a:schemeClr val="accent1"/>
                </a:solidFill>
                <a:latin typeface="Avenir Next LT Pro Light" panose="020B0304020202020204" pitchFamily="34" charset="0"/>
              </a:rPr>
              <a:t>intArray</a:t>
            </a: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 and </a:t>
            </a:r>
            <a:r>
              <a:rPr lang="en-US" dirty="0" err="1">
                <a:solidFill>
                  <a:schemeClr val="accent1"/>
                </a:solidFill>
                <a:latin typeface="Avenir Next LT Pro Light" panose="020B0304020202020204" pitchFamily="34" charset="0"/>
              </a:rPr>
              <a:t>ptr</a:t>
            </a:r>
            <a:endParaRPr lang="en-US" dirty="0">
              <a:solidFill>
                <a:schemeClr val="accent1"/>
              </a:solidFill>
              <a:latin typeface="Avenir Next LT Pro Light" panose="020B03040202020202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Idea 2:</a:t>
            </a:r>
          </a:p>
          <a:p>
            <a:pPr marL="457200" indent="-457200">
              <a:buAutoNum type="arabicParenR"/>
            </a:pP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Consider the distance between the last element and </a:t>
            </a:r>
            <a:r>
              <a:rPr lang="en-US" dirty="0" err="1">
                <a:solidFill>
                  <a:schemeClr val="accent1"/>
                </a:solidFill>
                <a:latin typeface="Avenir Next LT Pro Light" panose="020B0304020202020204" pitchFamily="34" charset="0"/>
              </a:rPr>
              <a:t>ptr</a:t>
            </a:r>
            <a:endParaRPr lang="en-US" dirty="0">
              <a:solidFill>
                <a:schemeClr val="accent1"/>
              </a:solidFill>
              <a:latin typeface="Avenir Next LT Pro Light" panose="020B0304020202020204" pitchFamily="34" charset="0"/>
            </a:endParaRPr>
          </a:p>
          <a:p>
            <a:pPr marL="457200" indent="-457200">
              <a:buAutoNum type="arabicParenR"/>
            </a:pP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Consider the distance between the first element and </a:t>
            </a:r>
            <a:r>
              <a:rPr lang="en-US" dirty="0" err="1">
                <a:solidFill>
                  <a:schemeClr val="accent1"/>
                </a:solidFill>
                <a:latin typeface="Avenir Next LT Pro Light" panose="020B0304020202020204" pitchFamily="34" charset="0"/>
              </a:rPr>
              <a:t>ptr</a:t>
            </a:r>
            <a:endParaRPr lang="en-US" dirty="0">
              <a:solidFill>
                <a:schemeClr val="accent1"/>
              </a:solidFill>
              <a:latin typeface="Avenir Next LT Pro Light" panose="020B0304020202020204" pitchFamily="34" charset="0"/>
            </a:endParaRPr>
          </a:p>
          <a:p>
            <a:pPr marL="457200" indent="-457200">
              <a:buAutoNum type="arabicParenR"/>
            </a:pP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Signs should not differ if pointer points to element in the array</a:t>
            </a:r>
          </a:p>
        </p:txBody>
      </p:sp>
    </p:spTree>
    <p:extLst>
      <p:ext uri="{BB962C8B-B14F-4D97-AF65-F5344CB8AC3E}">
        <p14:creationId xmlns:p14="http://schemas.microsoft.com/office/powerpoint/2010/main" val="1314473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E271F-6EB6-473E-B4D6-D2FD611DF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>
                <a:solidFill>
                  <a:schemeClr val="accent1"/>
                </a:solidFill>
                <a:latin typeface="Avenir Next LT Pro Light" panose="020B0304020202020204" pitchFamily="34" charset="0"/>
              </a:rPr>
              <a:t>stringSpan</a:t>
            </a:r>
            <a:endParaRPr lang="en-US" dirty="0">
              <a:solidFill>
                <a:schemeClr val="accent1"/>
              </a:solidFill>
              <a:latin typeface="Avenir Next LT Pro Light" panose="020B03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113A1B-207E-4606-90B6-D78E7AC0BB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Problem: </a:t>
            </a:r>
          </a:p>
          <a:p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 Returns the length of the initial portion of str1 which consists only of characters that are part of str2.</a:t>
            </a:r>
          </a:p>
          <a:p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 The search does not include the terminating null characters of either strings but ends there.</a:t>
            </a:r>
          </a:p>
          <a:p>
            <a:endParaRPr lang="en-US" dirty="0">
              <a:solidFill>
                <a:schemeClr val="accent1"/>
              </a:solidFill>
              <a:latin typeface="Avenir Next LT Pro Light" panose="020B03040202020202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String 2 is basically an alphabet, and the moment we have a match with a character in String 1, we continue to search through String 1 until a character in String 1 is not in String 2.</a:t>
            </a:r>
          </a:p>
        </p:txBody>
      </p:sp>
    </p:spTree>
    <p:extLst>
      <p:ext uri="{BB962C8B-B14F-4D97-AF65-F5344CB8AC3E}">
        <p14:creationId xmlns:p14="http://schemas.microsoft.com/office/powerpoint/2010/main" val="3083865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E271F-6EB6-473E-B4D6-D2FD611DF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>
                <a:solidFill>
                  <a:schemeClr val="accent1"/>
                </a:solidFill>
                <a:latin typeface="Avenir Next LT Pro Light" panose="020B0304020202020204" pitchFamily="34" charset="0"/>
              </a:rPr>
              <a:t>stringSpan</a:t>
            </a: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 Ideas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113A1B-207E-4606-90B6-D78E7AC0BB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Idea 1: Hit Table</a:t>
            </a:r>
          </a:p>
          <a:p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Every character has a corresponding ASCII value (256 for extended)</a:t>
            </a:r>
          </a:p>
          <a:p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Scan through all the characters the second string, mark the corresponding ASCII value in the table if seen</a:t>
            </a:r>
          </a:p>
          <a:p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Scan through the first string, once we get a mismatch, return the iteration variable</a:t>
            </a:r>
          </a:p>
        </p:txBody>
      </p:sp>
    </p:spTree>
    <p:extLst>
      <p:ext uri="{BB962C8B-B14F-4D97-AF65-F5344CB8AC3E}">
        <p14:creationId xmlns:p14="http://schemas.microsoft.com/office/powerpoint/2010/main" val="686332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E271F-6EB6-473E-B4D6-D2FD611DF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>
                <a:solidFill>
                  <a:schemeClr val="accent1"/>
                </a:solidFill>
                <a:latin typeface="Avenir Next LT Pro Light" panose="020B0304020202020204" pitchFamily="34" charset="0"/>
              </a:rPr>
              <a:t>stringSpan</a:t>
            </a: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 Ideas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113A1B-207E-4606-90B6-D78E7AC0BB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Idea 1: Brute-Force</a:t>
            </a:r>
          </a:p>
          <a:p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Initialize j = 0, count = 0;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For the current character in String 2: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	Loop through the characters in String 1: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		if str1 + j == str2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			</a:t>
            </a:r>
            <a:r>
              <a:rPr lang="en-US" dirty="0" err="1">
                <a:solidFill>
                  <a:schemeClr val="accent1"/>
                </a:solidFill>
                <a:latin typeface="Avenir Next LT Pro Light" panose="020B0304020202020204" pitchFamily="34" charset="0"/>
              </a:rPr>
              <a:t>cnt</a:t>
            </a: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++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		else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			break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		</a:t>
            </a:r>
            <a:r>
              <a:rPr lang="en-US" dirty="0" err="1">
                <a:solidFill>
                  <a:schemeClr val="accent1"/>
                </a:solidFill>
                <a:latin typeface="Avenir Next LT Pro Light" panose="020B0304020202020204" pitchFamily="34" charset="0"/>
              </a:rPr>
              <a:t>j++</a:t>
            </a:r>
            <a:endParaRPr lang="en-US" dirty="0">
              <a:solidFill>
                <a:schemeClr val="accent1"/>
              </a:solidFill>
              <a:latin typeface="Avenir Next LT Pro Light" panose="020B03040202020202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	str2++</a:t>
            </a:r>
          </a:p>
          <a:p>
            <a:pPr marL="0" indent="0">
              <a:buNone/>
            </a:pPr>
            <a:endParaRPr lang="en-US" dirty="0">
              <a:solidFill>
                <a:schemeClr val="accent1"/>
              </a:solidFill>
              <a:latin typeface="Avenir Next LT Pro Light" panose="020B0304020202020204" pitchFamily="34" charset="0"/>
            </a:endParaRPr>
          </a:p>
          <a:p>
            <a:endParaRPr lang="en-US" dirty="0">
              <a:solidFill>
                <a:schemeClr val="accent1"/>
              </a:solidFill>
              <a:latin typeface="Avenir Next LT Pro Light" panose="020B03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0271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E271F-6EB6-473E-B4D6-D2FD611DF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Example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113A1B-207E-4606-90B6-D78E7AC0BB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>
                <a:solidFill>
                  <a:schemeClr val="accent1"/>
                </a:solidFill>
                <a:latin typeface="Avenir Next LT Pro Light" panose="020B0304020202020204" pitchFamily="34" charset="0"/>
              </a:rPr>
              <a:t>stringSpan</a:t>
            </a: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(</a:t>
            </a:r>
            <a:r>
              <a:rPr lang="en-US" dirty="0" err="1">
                <a:solidFill>
                  <a:schemeClr val="accent1"/>
                </a:solidFill>
                <a:latin typeface="Avenir Next LT Pro Light" panose="020B0304020202020204" pitchFamily="34" charset="0"/>
              </a:rPr>
              <a:t>abcde</a:t>
            </a: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, ac)</a:t>
            </a:r>
          </a:p>
          <a:p>
            <a:pPr marL="0" indent="0">
              <a:buNone/>
            </a:pPr>
            <a:endParaRPr lang="en-US" dirty="0">
              <a:solidFill>
                <a:schemeClr val="accent1"/>
              </a:solidFill>
              <a:latin typeface="Avenir Next LT Pro Light" panose="020B03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accent1"/>
              </a:solidFill>
              <a:latin typeface="Avenir Next LT Pro Light" panose="020B0304020202020204" pitchFamily="34" charset="0"/>
            </a:endParaRPr>
          </a:p>
          <a:p>
            <a:endParaRPr lang="en-US" dirty="0">
              <a:solidFill>
                <a:schemeClr val="accent1"/>
              </a:solidFill>
              <a:latin typeface="Avenir Next LT Pro Light" panose="020B03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4374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86AB5-6AE7-436A-8C57-EA6224022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The correct answer is B!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DF3309-0903-4ED7-AAC7-9F89973D21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Why?</a:t>
            </a:r>
          </a:p>
          <a:p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It’s the same idea as the first question, but we’re passing in 0!</a:t>
            </a:r>
          </a:p>
          <a:p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Since 0 == 0, our statement evaluates to false, so we evaluate the code that falls in the else!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251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E271F-6EB6-473E-B4D6-D2FD611DF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Example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113A1B-207E-4606-90B6-D78E7AC0BB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>
                <a:solidFill>
                  <a:schemeClr val="accent1"/>
                </a:solidFill>
                <a:latin typeface="Avenir Next LT Pro Light" panose="020B0304020202020204" pitchFamily="34" charset="0"/>
              </a:rPr>
              <a:t>stringSpan</a:t>
            </a: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(123456, ab)</a:t>
            </a:r>
          </a:p>
          <a:p>
            <a:pPr marL="0" indent="0">
              <a:buNone/>
            </a:pPr>
            <a:endParaRPr lang="en-US" dirty="0">
              <a:solidFill>
                <a:schemeClr val="accent1"/>
              </a:solidFill>
              <a:latin typeface="Avenir Next LT Pro Light" panose="020B03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accent1"/>
              </a:solidFill>
              <a:latin typeface="Avenir Next LT Pro Light" panose="020B0304020202020204" pitchFamily="34" charset="0"/>
            </a:endParaRPr>
          </a:p>
          <a:p>
            <a:endParaRPr lang="en-US" dirty="0">
              <a:solidFill>
                <a:schemeClr val="accent1"/>
              </a:solidFill>
              <a:latin typeface="Avenir Next LT Pro Light" panose="020B03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436687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E271F-6EB6-473E-B4D6-D2FD611DF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Example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113A1B-207E-4606-90B6-D78E7AC0BB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>
                <a:solidFill>
                  <a:schemeClr val="accent1"/>
                </a:solidFill>
                <a:latin typeface="Avenir Next LT Pro Light" panose="020B0304020202020204" pitchFamily="34" charset="0"/>
              </a:rPr>
              <a:t>stringSpan</a:t>
            </a: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(hello, </a:t>
            </a:r>
            <a:r>
              <a:rPr lang="en-US" dirty="0" err="1">
                <a:solidFill>
                  <a:schemeClr val="accent1"/>
                </a:solidFill>
                <a:latin typeface="Avenir Next LT Pro Light" panose="020B0304020202020204" pitchFamily="34" charset="0"/>
              </a:rPr>
              <a:t>hel</a:t>
            </a: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)</a:t>
            </a:r>
          </a:p>
          <a:p>
            <a:pPr marL="0" indent="0">
              <a:buNone/>
            </a:pPr>
            <a:endParaRPr lang="en-US" dirty="0">
              <a:solidFill>
                <a:schemeClr val="accent1"/>
              </a:solidFill>
              <a:latin typeface="Avenir Next LT Pro Light" panose="020B03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accent1"/>
              </a:solidFill>
              <a:latin typeface="Avenir Next LT Pro Light" panose="020B0304020202020204" pitchFamily="34" charset="0"/>
            </a:endParaRPr>
          </a:p>
          <a:p>
            <a:endParaRPr lang="en-US" dirty="0">
              <a:solidFill>
                <a:schemeClr val="accent1"/>
              </a:solidFill>
              <a:latin typeface="Avenir Next LT Pro Light" panose="020B03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27856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E271F-6EB6-473E-B4D6-D2FD611DF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Example 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113A1B-207E-4606-90B6-D78E7AC0BB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>
                <a:solidFill>
                  <a:schemeClr val="accent1"/>
                </a:solidFill>
                <a:latin typeface="Avenir Next LT Pro Light" panose="020B0304020202020204" pitchFamily="34" charset="0"/>
              </a:rPr>
              <a:t>stringSpan</a:t>
            </a: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(</a:t>
            </a:r>
            <a:r>
              <a:rPr lang="en-US" dirty="0" err="1">
                <a:solidFill>
                  <a:schemeClr val="accent1"/>
                </a:solidFill>
                <a:latin typeface="Avenir Next LT Pro Light" panose="020B0304020202020204" pitchFamily="34" charset="0"/>
              </a:rPr>
              <a:t>abcdefgh</a:t>
            </a: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, </a:t>
            </a:r>
            <a:r>
              <a:rPr lang="en-US" dirty="0" err="1">
                <a:solidFill>
                  <a:schemeClr val="accent1"/>
                </a:solidFill>
                <a:latin typeface="Avenir Next LT Pro Light" panose="020B0304020202020204" pitchFamily="34" charset="0"/>
              </a:rPr>
              <a:t>abXXcdeZZh</a:t>
            </a: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)</a:t>
            </a:r>
          </a:p>
          <a:p>
            <a:pPr marL="0" indent="0">
              <a:buNone/>
            </a:pPr>
            <a:endParaRPr lang="en-US" dirty="0">
              <a:solidFill>
                <a:schemeClr val="accent1"/>
              </a:solidFill>
              <a:latin typeface="Avenir Next LT Pro Light" panose="020B03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accent1"/>
              </a:solidFill>
              <a:latin typeface="Avenir Next LT Pro Light" panose="020B0304020202020204" pitchFamily="34" charset="0"/>
            </a:endParaRPr>
          </a:p>
          <a:p>
            <a:endParaRPr lang="en-US" dirty="0">
              <a:solidFill>
                <a:schemeClr val="accent1"/>
              </a:solidFill>
              <a:latin typeface="Avenir Next LT Pro Light" panose="020B03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136630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9BECA-E0EE-5843-A53B-B2F30C77D1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latin typeface="Avenir Next LT Pro Light" panose="020B0304020202020204" pitchFamily="34" charset="0"/>
              </a:rPr>
              <a:t>Questions?</a:t>
            </a:r>
            <a:endParaRPr lang="en-US" dirty="0">
              <a:solidFill>
                <a:schemeClr val="bg1"/>
              </a:solidFill>
              <a:latin typeface="Avenir Next LT Pro Light" panose="020B03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154323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9BECA-E0EE-5843-A53B-B2F30C77D1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Avenir Next LT Pro Light" panose="020B0304020202020204" pitchFamily="34" charset="0"/>
              </a:rPr>
              <a:t>Extra Practice</a:t>
            </a:r>
            <a:endParaRPr lang="en-US" dirty="0">
              <a:solidFill>
                <a:schemeClr val="bg1"/>
              </a:solidFill>
              <a:latin typeface="Avenir Next LT Pro Light" panose="020B03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78798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E9FE4-DBAC-4AAF-9CA5-A3727A2A9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Question 11: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10E235-591A-4180-B9C9-43D9925BF2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0000"/>
          <a:stretch/>
        </p:blipFill>
        <p:spPr>
          <a:xfrm>
            <a:off x="2066358" y="1714500"/>
            <a:ext cx="8754041" cy="4924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12363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E9FE4-DBAC-4AAF-9CA5-A3727A2A9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Question 12: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7C1688-A4A6-4675-AE59-B2427BA2F4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0000"/>
          <a:stretch/>
        </p:blipFill>
        <p:spPr>
          <a:xfrm>
            <a:off x="2128458" y="1586789"/>
            <a:ext cx="8691942" cy="4889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00330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E9FE4-DBAC-4AAF-9CA5-A3727A2A9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Question 13: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02A82C-B772-416C-86B5-F23966CC67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0000"/>
          <a:stretch/>
        </p:blipFill>
        <p:spPr>
          <a:xfrm>
            <a:off x="2002134" y="1689449"/>
            <a:ext cx="8427457" cy="4740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14616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E9FE4-DBAC-4AAF-9CA5-A3727A2A9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Question 14: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C650EA-63C2-4877-9D4B-CC5561CC60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0000"/>
          <a:stretch/>
        </p:blipFill>
        <p:spPr>
          <a:xfrm>
            <a:off x="2423311" y="1580806"/>
            <a:ext cx="8468008" cy="4763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27382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E9FE4-DBAC-4AAF-9CA5-A3727A2A9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Question 15: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1A871D-80CB-4B07-BE2E-6DD817C9F3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0000"/>
          <a:stretch/>
        </p:blipFill>
        <p:spPr>
          <a:xfrm>
            <a:off x="2294551" y="1573604"/>
            <a:ext cx="8678249" cy="4881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1896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0923D-AC0F-47F5-91D8-3E723C512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Question 3: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156082-C9B6-4FF2-BFAF-330ECC9FF5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657847"/>
            <a:ext cx="10169236" cy="4675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042295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E9FE4-DBAC-4AAF-9CA5-A3727A2A9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Question 16: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C0F946-1DDD-4026-9784-01F9A2A914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0000"/>
          <a:stretch/>
        </p:blipFill>
        <p:spPr>
          <a:xfrm>
            <a:off x="2401644" y="1797739"/>
            <a:ext cx="8418756" cy="473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87852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E9FE4-DBAC-4AAF-9CA5-A3727A2A9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Question 17: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CEF85E-0CE1-401F-B4F3-1B6006ABC4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0000"/>
          <a:stretch/>
        </p:blipFill>
        <p:spPr>
          <a:xfrm>
            <a:off x="2356249" y="1784570"/>
            <a:ext cx="8464151" cy="4761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210851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E9FE4-DBAC-4AAF-9CA5-A3727A2A9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Question 18: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370312-2483-491B-B5B3-406BD8359E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0000"/>
          <a:stretch/>
        </p:blipFill>
        <p:spPr>
          <a:xfrm>
            <a:off x="2350883" y="1793718"/>
            <a:ext cx="7783968" cy="4378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3393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5DC7D-21FB-4A1F-9E8B-EA2209229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The correct answer is D!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D809A2-EC02-4888-9319-392496244A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Wait this doesn’t make any sense!!!</a:t>
            </a:r>
          </a:p>
          <a:p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Well, it turns out that </a:t>
            </a:r>
            <a:r>
              <a:rPr lang="en-US" dirty="0" err="1">
                <a:solidFill>
                  <a:schemeClr val="accent1"/>
                </a:solidFill>
                <a:latin typeface="Avenir Next LT Pro Light" panose="020B0304020202020204" pitchFamily="34" charset="0"/>
              </a:rPr>
              <a:t>printf</a:t>
            </a: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() will return the count of characters passed in!</a:t>
            </a:r>
          </a:p>
          <a:p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Since, we passed in </a:t>
            </a:r>
            <a:r>
              <a:rPr lang="en-US" b="1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what’s up?\n</a:t>
            </a: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, which has a count of 11 characters, </a:t>
            </a:r>
            <a:r>
              <a:rPr lang="en-US" dirty="0" err="1">
                <a:solidFill>
                  <a:schemeClr val="accent1"/>
                </a:solidFill>
                <a:latin typeface="Avenir Next LT Pro Light" panose="020B0304020202020204" pitchFamily="34" charset="0"/>
              </a:rPr>
              <a:t>printf</a:t>
            </a: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() will return 11!</a:t>
            </a:r>
          </a:p>
          <a:p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Then we evaluate the conditional statement, we’ll try to do (1 &amp;&amp;11).</a:t>
            </a:r>
          </a:p>
          <a:p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1 &amp;&amp; 11 will evaluate to 11. In fact, it turns out if we did (1 &amp;&amp; 2 &amp;&amp; 3 &amp;&amp; 11) we would still get 11 back!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Generally: 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AND returns the first false value or the last value if none were found.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OR will return the first true value!</a:t>
            </a:r>
          </a:p>
          <a:p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Our result will turn out to be that, we will call the </a:t>
            </a:r>
            <a:r>
              <a:rPr lang="en-US" b="1" dirty="0" err="1">
                <a:solidFill>
                  <a:schemeClr val="accent1"/>
                </a:solidFill>
                <a:latin typeface="Avenir Next LT Pro Light" panose="020B0304020202020204" pitchFamily="34" charset="0"/>
              </a:rPr>
              <a:t>printf</a:t>
            </a:r>
            <a:r>
              <a:rPr lang="en-US" b="1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() </a:t>
            </a: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function, and evaluate the conditional, so we end up getting </a:t>
            </a:r>
            <a:r>
              <a:rPr lang="en-US" b="1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what’s up</a:t>
            </a: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 printed to our console!</a:t>
            </a:r>
          </a:p>
        </p:txBody>
      </p:sp>
    </p:spTree>
    <p:extLst>
      <p:ext uri="{BB962C8B-B14F-4D97-AF65-F5344CB8AC3E}">
        <p14:creationId xmlns:p14="http://schemas.microsoft.com/office/powerpoint/2010/main" val="528668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Forge Ahead Palette">
      <a:dk1>
        <a:srgbClr val="003493"/>
      </a:dk1>
      <a:lt1>
        <a:srgbClr val="FFFFFF"/>
      </a:lt1>
      <a:dk2>
        <a:srgbClr val="00205B"/>
      </a:dk2>
      <a:lt2>
        <a:srgbClr val="FFB71B"/>
      </a:lt2>
      <a:accent1>
        <a:srgbClr val="B48400"/>
      </a:accent1>
      <a:accent2>
        <a:srgbClr val="49C1E0"/>
      </a:accent2>
      <a:accent3>
        <a:srgbClr val="96989A"/>
      </a:accent3>
      <a:accent4>
        <a:srgbClr val="000000"/>
      </a:accent4>
      <a:accent5>
        <a:srgbClr val="DB5729"/>
      </a:accent5>
      <a:accent6>
        <a:srgbClr val="008163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CS 0449 Recitation 2</Template>
  <TotalTime>53</TotalTime>
  <Words>2725</Words>
  <Application>Microsoft Office PowerPoint</Application>
  <PresentationFormat>Widescreen</PresentationFormat>
  <Paragraphs>429</Paragraphs>
  <Slides>82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82</vt:i4>
      </vt:variant>
    </vt:vector>
  </HeadingPairs>
  <TitlesOfParts>
    <vt:vector size="87" baseType="lpstr">
      <vt:lpstr>Arial</vt:lpstr>
      <vt:lpstr>Arial Black</vt:lpstr>
      <vt:lpstr>Avenir Next LT Pro Light</vt:lpstr>
      <vt:lpstr>Cambria Math</vt:lpstr>
      <vt:lpstr>Office Theme</vt:lpstr>
      <vt:lpstr>CS 0449 Recitation 3</vt:lpstr>
      <vt:lpstr>Plans for Today</vt:lpstr>
      <vt:lpstr>Concept Check</vt:lpstr>
      <vt:lpstr>Question 1:</vt:lpstr>
      <vt:lpstr>The correct answer is A!</vt:lpstr>
      <vt:lpstr>Question 2:</vt:lpstr>
      <vt:lpstr>The correct answer is B!</vt:lpstr>
      <vt:lpstr>Question 3:</vt:lpstr>
      <vt:lpstr>The correct answer is D!</vt:lpstr>
      <vt:lpstr>Question 4:</vt:lpstr>
      <vt:lpstr>The correct answer is B!</vt:lpstr>
      <vt:lpstr>Question 5:</vt:lpstr>
      <vt:lpstr>The correct answer is B!</vt:lpstr>
      <vt:lpstr>Question 6:</vt:lpstr>
      <vt:lpstr>The correct answer is B!</vt:lpstr>
      <vt:lpstr>Question 7:</vt:lpstr>
      <vt:lpstr>The correct answer is A!</vt:lpstr>
      <vt:lpstr>Question 8:</vt:lpstr>
      <vt:lpstr>The correct answer is B! </vt:lpstr>
      <vt:lpstr>Question 9:</vt:lpstr>
      <vt:lpstr>Question 10:</vt:lpstr>
      <vt:lpstr>The correct answer is B!</vt:lpstr>
      <vt:lpstr>Pointers</vt:lpstr>
      <vt:lpstr>Memory</vt:lpstr>
      <vt:lpstr>The sizeof() function</vt:lpstr>
      <vt:lpstr>Pointers: An Analogy</vt:lpstr>
      <vt:lpstr>Lockers</vt:lpstr>
      <vt:lpstr>Locker Rooms</vt:lpstr>
      <vt:lpstr>Pointers!!!</vt:lpstr>
      <vt:lpstr>Pointers</vt:lpstr>
      <vt:lpstr>What is a Pointer?</vt:lpstr>
      <vt:lpstr>Another thing… Arrays don’t Exist in C!</vt:lpstr>
      <vt:lpstr>Address-OF (&amp;) Operator</vt:lpstr>
      <vt:lpstr>Pointers Example</vt:lpstr>
      <vt:lpstr>Pointers Example</vt:lpstr>
      <vt:lpstr>Pointers and Arrays</vt:lpstr>
      <vt:lpstr>Pointers and Arrays</vt:lpstr>
      <vt:lpstr>Arrays Example</vt:lpstr>
      <vt:lpstr>Accessing the Value at a Pointer</vt:lpstr>
      <vt:lpstr>The Value-At (Dereference) Operator</vt:lpstr>
      <vt:lpstr>Pointer Example</vt:lpstr>
      <vt:lpstr>Array-Indexing Operators</vt:lpstr>
      <vt:lpstr>The Array Indexing Operator</vt:lpstr>
      <vt:lpstr>What the Brackets Actually do</vt:lpstr>
      <vt:lpstr>Scaling</vt:lpstr>
      <vt:lpstr>Pointer Arithmetic &amp; Void Pointers</vt:lpstr>
      <vt:lpstr>Memory Addresses are just Numbers</vt:lpstr>
      <vt:lpstr>Strings in C</vt:lpstr>
      <vt:lpstr>Strings are just Char Arrays</vt:lpstr>
      <vt:lpstr>Strings in C</vt:lpstr>
      <vt:lpstr>Basic String Functions</vt:lpstr>
      <vt:lpstr>String Manipulation Example</vt:lpstr>
      <vt:lpstr>String Interning</vt:lpstr>
      <vt:lpstr>Have you ever wondered….</vt:lpstr>
      <vt:lpstr>Memory Pools</vt:lpstr>
      <vt:lpstr>String Interning</vt:lpstr>
      <vt:lpstr>Hints for the Lab</vt:lpstr>
      <vt:lpstr>Hints on the Size Puzzles</vt:lpstr>
      <vt:lpstr>withinSameBlock</vt:lpstr>
      <vt:lpstr>Example 1</vt:lpstr>
      <vt:lpstr>Example 2</vt:lpstr>
      <vt:lpstr>Example 3</vt:lpstr>
      <vt:lpstr>Example 4</vt:lpstr>
      <vt:lpstr>Example 5</vt:lpstr>
      <vt:lpstr>withinArray</vt:lpstr>
      <vt:lpstr>stringSpan</vt:lpstr>
      <vt:lpstr>stringSpan Ideas</vt:lpstr>
      <vt:lpstr>stringSpan Ideas</vt:lpstr>
      <vt:lpstr>Example 1</vt:lpstr>
      <vt:lpstr>Example 2</vt:lpstr>
      <vt:lpstr>Example 3</vt:lpstr>
      <vt:lpstr>Example 4</vt:lpstr>
      <vt:lpstr>Questions?</vt:lpstr>
      <vt:lpstr>Extra Practice</vt:lpstr>
      <vt:lpstr>Question 11:</vt:lpstr>
      <vt:lpstr>Question 12:</vt:lpstr>
      <vt:lpstr>Question 13:</vt:lpstr>
      <vt:lpstr>Question 14:</vt:lpstr>
      <vt:lpstr>Question 15:</vt:lpstr>
      <vt:lpstr>Question 16:</vt:lpstr>
      <vt:lpstr>Question 17:</vt:lpstr>
      <vt:lpstr>Question 18: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0449 Recitation 3</dc:title>
  <dc:creator>Lu, Gordon</dc:creator>
  <cp:lastModifiedBy>Lu, Gordon</cp:lastModifiedBy>
  <cp:revision>10</cp:revision>
  <dcterms:created xsi:type="dcterms:W3CDTF">2021-02-12T06:53:49Z</dcterms:created>
  <dcterms:modified xsi:type="dcterms:W3CDTF">2021-02-12T17:32:54Z</dcterms:modified>
</cp:coreProperties>
</file>